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1166" y="326"/>
      </p:cViewPr>
      <p:guideLst/>
    </p:cSldViewPr>
  </p:slideViewPr>
  <p:notesTextViewPr>
    <p:cViewPr>
      <p:scale>
        <a:sx n="1" d="1"/>
        <a:sy n="1" d="1"/>
      </p:scale>
      <p:origin x="0" y="0"/>
    </p:cViewPr>
  </p:notesTextViewPr>
  <p:sorterViewPr>
    <p:cViewPr>
      <p:scale>
        <a:sx n="100" d="100"/>
        <a:sy n="100" d="100"/>
      </p:scale>
      <p:origin x="0" y="-10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817199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4209751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115122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2475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701229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C79702-4082-4300-B170-DBABD8A12531}" type="datetimeFigureOut">
              <a:rPr lang="en-US" smtClean="0"/>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584494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C79702-4082-4300-B170-DBABD8A12531}" type="datetimeFigureOut">
              <a:rPr lang="en-US" smtClean="0"/>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60172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845278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4000143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687859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3/3/2024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710353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C79702-4082-4300-B170-DBABD8A1253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39633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C79702-4082-4300-B170-DBABD8A12531}" type="datetimeFigureOut">
              <a:rPr lang="en-US" smtClean="0"/>
              <a:t>3/3/2024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4025771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C79702-4082-4300-B170-DBABD8A12531}" type="datetimeFigureOut">
              <a:rPr lang="en-US" smtClean="0"/>
              <a:t>3/3/2024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208134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79702-4082-4300-B170-DBABD8A12531}" type="datetimeFigureOut">
              <a:rPr lang="en-US" smtClean="0"/>
              <a:t>3/3/2024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89368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030255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3/3/2024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497736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6C79702-4082-4300-B170-DBABD8A12531}" type="datetimeFigureOut">
              <a:rPr lang="en-US" smtClean="0"/>
              <a:t>3/3/2024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BB9A96B-4DE8-4BEF-988E-7E74540539B3}" type="slidenum">
              <a:rPr lang="en-US" smtClean="0"/>
              <a:t>‹#›</a:t>
            </a:fld>
            <a:endParaRPr lang="en-US"/>
          </a:p>
        </p:txBody>
      </p:sp>
    </p:spTree>
    <p:extLst>
      <p:ext uri="{BB962C8B-B14F-4D97-AF65-F5344CB8AC3E}">
        <p14:creationId xmlns:p14="http://schemas.microsoft.com/office/powerpoint/2010/main" val="2733717267"/>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WjLou_0YVMo?si=O_MsRoI5q4ooTXeC"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youtu.be/KFPX0FLhscs?si=VSFVpvoKYssh3epv" TargetMode="External"/><Relationship Id="rId4" Type="http://schemas.openxmlformats.org/officeDocument/2006/relationships/hyperlink" Target="https://youtu.be/46bRwRvW0PI?si=KIchjcJvDOZkfBMq"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ww.kaggle.com/code/umairaslam/train-ticket-price-prediction-project/inpu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A yellow ticket with a train on it&#10;&#10;Description automatically generated">
            <a:extLst>
              <a:ext uri="{FF2B5EF4-FFF2-40B4-BE49-F238E27FC236}">
                <a16:creationId xmlns:a16="http://schemas.microsoft.com/office/drawing/2014/main" id="{A19415DE-FFDB-DF44-ABA5-D660AA70425A}"/>
              </a:ext>
            </a:extLst>
          </p:cNvPr>
          <p:cNvPicPr>
            <a:picLocks noChangeAspect="1"/>
          </p:cNvPicPr>
          <p:nvPr/>
        </p:nvPicPr>
        <p:blipFill rotWithShape="1">
          <a:blip r:embed="rId3">
            <a:alphaModFix amt="35000"/>
            <a:grayscl/>
            <a:extLst>
              <a:ext uri="{28A0092B-C50C-407E-A947-70E740481C1C}">
                <a14:useLocalDpi xmlns:a14="http://schemas.microsoft.com/office/drawing/2010/main" val="0"/>
              </a:ext>
            </a:extLst>
          </a:blip>
          <a:srcRect t="14998" b="14689"/>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824F949-43FA-474B-675C-D3FE3A001A09}"/>
              </a:ext>
            </a:extLst>
          </p:cNvPr>
          <p:cNvSpPr>
            <a:spLocks noGrp="1"/>
          </p:cNvSpPr>
          <p:nvPr>
            <p:ph type="ctrTitle"/>
          </p:nvPr>
        </p:nvSpPr>
        <p:spPr>
          <a:xfrm>
            <a:off x="1595269" y="1122363"/>
            <a:ext cx="9001462" cy="2387600"/>
          </a:xfrm>
        </p:spPr>
        <p:txBody>
          <a:bodyPr>
            <a:normAutofit/>
          </a:bodyPr>
          <a:lstStyle/>
          <a:p>
            <a:r>
              <a:rPr lang="en-IN" dirty="0"/>
              <a:t>TRAIN TICKET PRICE PREDICTION</a:t>
            </a:r>
            <a:endParaRPr lang="en-US" dirty="0"/>
          </a:p>
        </p:txBody>
      </p:sp>
    </p:spTree>
    <p:extLst>
      <p:ext uri="{BB962C8B-B14F-4D97-AF65-F5344CB8AC3E}">
        <p14:creationId xmlns:p14="http://schemas.microsoft.com/office/powerpoint/2010/main" val="203454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015EB-8F38-5EEA-9B3E-2EB93DF96F03}"/>
              </a:ext>
            </a:extLst>
          </p:cNvPr>
          <p:cNvPicPr>
            <a:picLocks noChangeAspect="1"/>
          </p:cNvPicPr>
          <p:nvPr/>
        </p:nvPicPr>
        <p:blipFill rotWithShape="1">
          <a:blip r:embed="rId3">
            <a:alphaModFix amt="35000"/>
          </a:blip>
          <a:srcRect t="38257" b="5509"/>
          <a:stretch/>
        </p:blipFill>
        <p:spPr>
          <a:xfrm>
            <a:off x="20" y="2030"/>
            <a:ext cx="12191980" cy="6855970"/>
          </a:xfrm>
          <a:prstGeom prst="rect">
            <a:avLst/>
          </a:prstGeom>
        </p:spPr>
      </p:pic>
      <p:sp>
        <p:nvSpPr>
          <p:cNvPr id="14" name="Rectangle 13">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22FDBFBA-BB1C-BE53-A81C-7C6E2E2C3708}"/>
              </a:ext>
            </a:extLst>
          </p:cNvPr>
          <p:cNvSpPr>
            <a:spLocks noGrp="1"/>
          </p:cNvSpPr>
          <p:nvPr>
            <p:ph type="ctrTitle"/>
          </p:nvPr>
        </p:nvSpPr>
        <p:spPr>
          <a:xfrm>
            <a:off x="913795" y="609600"/>
            <a:ext cx="10353761" cy="1326321"/>
          </a:xfrm>
        </p:spPr>
        <p:txBody>
          <a:bodyPr vert="horz" lIns="91440" tIns="45720" rIns="91440" bIns="45720" rtlCol="0" anchor="ctr">
            <a:normAutofit/>
          </a:bodyPr>
          <a:lstStyle/>
          <a:p>
            <a:r>
              <a:rPr lang="en-US" sz="3400"/>
              <a:t>MODELS TO BE USED</a:t>
            </a:r>
          </a:p>
        </p:txBody>
      </p:sp>
      <p:sp>
        <p:nvSpPr>
          <p:cNvPr id="3" name="Subtitle 2">
            <a:extLst>
              <a:ext uri="{FF2B5EF4-FFF2-40B4-BE49-F238E27FC236}">
                <a16:creationId xmlns:a16="http://schemas.microsoft.com/office/drawing/2014/main" id="{728D73ED-4A36-71FA-378B-09C95B2AF370}"/>
              </a:ext>
            </a:extLst>
          </p:cNvPr>
          <p:cNvSpPr>
            <a:spLocks noGrp="1"/>
          </p:cNvSpPr>
          <p:nvPr>
            <p:ph type="subTitle" idx="1"/>
          </p:nvPr>
        </p:nvSpPr>
        <p:spPr>
          <a:xfrm>
            <a:off x="913795" y="2096064"/>
            <a:ext cx="10353762" cy="3695136"/>
          </a:xfrm>
        </p:spPr>
        <p:txBody>
          <a:bodyPr vert="horz" lIns="91440" tIns="45720" rIns="91440" bIns="45720" rtlCol="0">
            <a:normAutofit/>
          </a:bodyPr>
          <a:lstStyle/>
          <a:p>
            <a:pPr marL="342900" indent="-228600" algn="l">
              <a:lnSpc>
                <a:spcPct val="110000"/>
              </a:lnSpc>
              <a:buFont typeface="Arial" panose="020B0604020202020204" pitchFamily="34" charset="0"/>
              <a:buChar char="•"/>
            </a:pPr>
            <a:r>
              <a:rPr lang="en-US" sz="1700"/>
              <a:t>Data Engineering pipeline is applied through out the process to ensure perfect execution.</a:t>
            </a:r>
          </a:p>
          <a:p>
            <a:pPr marL="342900" indent="-228600" algn="l">
              <a:lnSpc>
                <a:spcPct val="110000"/>
              </a:lnSpc>
              <a:buFont typeface="Arial" panose="020B0604020202020204" pitchFamily="34" charset="0"/>
              <a:buChar char="•"/>
            </a:pPr>
            <a:r>
              <a:rPr lang="en-US" sz="1700"/>
              <a:t>5 V’s of Data is checked to ensure right set of data is collected for the problem statement.</a:t>
            </a:r>
          </a:p>
          <a:p>
            <a:pPr marL="342900" indent="-228600" algn="l">
              <a:lnSpc>
                <a:spcPct val="110000"/>
              </a:lnSpc>
              <a:buFont typeface="Arial" panose="020B0604020202020204" pitchFamily="34" charset="0"/>
              <a:buChar char="•"/>
            </a:pPr>
            <a:r>
              <a:rPr lang="en-US" sz="1700"/>
              <a:t>Data Preprocessing is carried out to ensure no noise or bias or outliers are present in the data.</a:t>
            </a:r>
          </a:p>
          <a:p>
            <a:pPr marL="342900" indent="-228600" algn="l">
              <a:lnSpc>
                <a:spcPct val="110000"/>
              </a:lnSpc>
              <a:buFont typeface="Arial" panose="020B0604020202020204" pitchFamily="34" charset="0"/>
              <a:buChar char="•"/>
            </a:pPr>
            <a:r>
              <a:rPr lang="en-US" sz="1700"/>
              <a:t>Feature extraction is performed to transform categorical variables and non numeric values so that the Machine Learning model can understand.</a:t>
            </a:r>
          </a:p>
          <a:p>
            <a:pPr marL="342900" indent="-228600" algn="l">
              <a:lnSpc>
                <a:spcPct val="110000"/>
              </a:lnSpc>
              <a:buFont typeface="Arial" panose="020B0604020202020204" pitchFamily="34" charset="0"/>
              <a:buChar char="•"/>
            </a:pPr>
            <a:r>
              <a:rPr lang="en-US" sz="1700"/>
              <a:t>Linear Regression and Random Forest Regressor models are build using the dataset.</a:t>
            </a:r>
          </a:p>
          <a:p>
            <a:pPr marL="342900" indent="-228600" algn="l">
              <a:lnSpc>
                <a:spcPct val="110000"/>
              </a:lnSpc>
              <a:buFont typeface="Arial" panose="020B0604020202020204" pitchFamily="34" charset="0"/>
              <a:buChar char="•"/>
            </a:pPr>
            <a:r>
              <a:rPr lang="en-US" sz="1700"/>
              <a:t>Models are evaluated by calculating errors and accuracy.</a:t>
            </a:r>
          </a:p>
          <a:p>
            <a:pPr marL="342900" indent="-228600" algn="l">
              <a:lnSpc>
                <a:spcPct val="110000"/>
              </a:lnSpc>
              <a:buFont typeface="Arial" panose="020B0604020202020204" pitchFamily="34" charset="0"/>
              <a:buChar char="•"/>
            </a:pPr>
            <a:r>
              <a:rPr lang="en-US" sz="1700"/>
              <a:t>Models are deployed successfully.</a:t>
            </a:r>
          </a:p>
          <a:p>
            <a:pPr indent="-228600" algn="l">
              <a:lnSpc>
                <a:spcPct val="110000"/>
              </a:lnSpc>
              <a:buFont typeface="Arial" panose="020B0604020202020204" pitchFamily="34" charset="0"/>
              <a:buChar char="•"/>
            </a:pPr>
            <a:endParaRPr lang="en-US" sz="1700"/>
          </a:p>
          <a:p>
            <a:pPr indent="-228600" algn="l">
              <a:lnSpc>
                <a:spcPct val="110000"/>
              </a:lnSpc>
              <a:buFont typeface="Arial" panose="020B0604020202020204" pitchFamily="34" charset="0"/>
              <a:buChar char="•"/>
            </a:pPr>
            <a:endParaRPr lang="en-US" sz="1700"/>
          </a:p>
        </p:txBody>
      </p:sp>
    </p:spTree>
    <p:extLst>
      <p:ext uri="{BB962C8B-B14F-4D97-AF65-F5344CB8AC3E}">
        <p14:creationId xmlns:p14="http://schemas.microsoft.com/office/powerpoint/2010/main" val="1782621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93AA8-0835-7B8C-098B-61A093625794}"/>
              </a:ext>
            </a:extLst>
          </p:cNvPr>
          <p:cNvSpPr>
            <a:spLocks noGrp="1"/>
          </p:cNvSpPr>
          <p:nvPr>
            <p:ph type="ctrTitle"/>
          </p:nvPr>
        </p:nvSpPr>
        <p:spPr>
          <a:xfrm>
            <a:off x="913796" y="927100"/>
            <a:ext cx="3418766" cy="4616450"/>
          </a:xfrm>
        </p:spPr>
        <p:txBody>
          <a:bodyPr vert="horz" lIns="91440" tIns="45720" rIns="91440" bIns="45720" rtlCol="0" anchor="ctr">
            <a:normAutofit/>
          </a:bodyPr>
          <a:lstStyle/>
          <a:p>
            <a:r>
              <a:rPr lang="en-US" sz="3400"/>
              <a:t>references</a:t>
            </a:r>
          </a:p>
        </p:txBody>
      </p:sp>
      <p:cxnSp>
        <p:nvCxnSpPr>
          <p:cNvPr id="10"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E5C5F92-CC0B-F10A-6266-43C48B0F63DD}"/>
              </a:ext>
            </a:extLst>
          </p:cNvPr>
          <p:cNvSpPr>
            <a:spLocks noGrp="1"/>
          </p:cNvSpPr>
          <p:nvPr>
            <p:ph type="subTitle" idx="1"/>
          </p:nvPr>
        </p:nvSpPr>
        <p:spPr>
          <a:xfrm>
            <a:off x="4976029" y="971549"/>
            <a:ext cx="6291528" cy="4616450"/>
          </a:xfrm>
        </p:spPr>
        <p:txBody>
          <a:bodyPr vert="horz" lIns="91440" tIns="45720" rIns="91440" bIns="45720" rtlCol="0" anchor="ctr">
            <a:normAutofit/>
          </a:bodyPr>
          <a:lstStyle/>
          <a:p>
            <a:pPr marL="342900" indent="-228600" algn="l">
              <a:buFont typeface="Arial" panose="020B0604020202020204" pitchFamily="34" charset="0"/>
              <a:buChar char="•"/>
            </a:pPr>
            <a:r>
              <a:rPr lang="en-US" dirty="0">
                <a:hlinkClick r:id="rId3"/>
              </a:rPr>
              <a:t>https://youtu.be/WjLou_0YVMo?si=O_MsRoI5q4ooTXeC</a:t>
            </a:r>
            <a:endParaRPr lang="en-US"/>
          </a:p>
          <a:p>
            <a:pPr marL="342900" indent="-228600" algn="l">
              <a:buFont typeface="Arial" panose="020B0604020202020204" pitchFamily="34" charset="0"/>
              <a:buChar char="•"/>
            </a:pPr>
            <a:endParaRPr lang="en-US"/>
          </a:p>
          <a:p>
            <a:pPr marL="342900" indent="-228600" algn="l">
              <a:buFont typeface="Arial" panose="020B0604020202020204" pitchFamily="34" charset="0"/>
              <a:buChar char="•"/>
            </a:pPr>
            <a:r>
              <a:rPr lang="en-US" dirty="0">
                <a:hlinkClick r:id="rId4"/>
              </a:rPr>
              <a:t>https://youtu.be/46bRwRvW0PI?si=KIchjcJvDOZkfBMq</a:t>
            </a:r>
            <a:endParaRPr lang="en-US"/>
          </a:p>
          <a:p>
            <a:pPr marL="342900" indent="-228600" algn="l">
              <a:buFont typeface="Arial" panose="020B0604020202020204" pitchFamily="34" charset="0"/>
              <a:buChar char="•"/>
            </a:pPr>
            <a:endParaRPr lang="en-US"/>
          </a:p>
          <a:p>
            <a:pPr marL="342900" indent="-228600" algn="l">
              <a:buFont typeface="Arial" panose="020B0604020202020204" pitchFamily="34" charset="0"/>
              <a:buChar char="•"/>
            </a:pPr>
            <a:r>
              <a:rPr lang="en-US" dirty="0">
                <a:hlinkClick r:id="rId5"/>
              </a:rPr>
              <a:t>https://youtu.be/KFPX0FLhscs?si=VSFVpvoKYssh3epv</a:t>
            </a: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23028375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Subtitle 2">
            <a:extLst>
              <a:ext uri="{FF2B5EF4-FFF2-40B4-BE49-F238E27FC236}">
                <a16:creationId xmlns:a16="http://schemas.microsoft.com/office/drawing/2014/main" id="{05132C7D-CFA6-22F3-23EB-5FC12FBCFC3D}"/>
              </a:ext>
            </a:extLst>
          </p:cNvPr>
          <p:cNvSpPr>
            <a:spLocks noGrp="1"/>
          </p:cNvSpPr>
          <p:nvPr>
            <p:ph type="subTitle" idx="1"/>
          </p:nvPr>
        </p:nvSpPr>
        <p:spPr>
          <a:xfrm>
            <a:off x="1595269" y="3602038"/>
            <a:ext cx="9001462" cy="1655762"/>
          </a:xfrm>
        </p:spPr>
        <p:txBody>
          <a:bodyPr>
            <a:normAutofit/>
          </a:bodyPr>
          <a:lstStyle/>
          <a:p>
            <a:endParaRPr lang="en-US" dirty="0"/>
          </a:p>
          <a:p>
            <a:r>
              <a:rPr lang="en-US" dirty="0"/>
              <a:t>Thank You and Have a Safe Train!</a:t>
            </a:r>
          </a:p>
        </p:txBody>
      </p:sp>
    </p:spTree>
    <p:extLst>
      <p:ext uri="{BB962C8B-B14F-4D97-AF65-F5344CB8AC3E}">
        <p14:creationId xmlns:p14="http://schemas.microsoft.com/office/powerpoint/2010/main" val="1770708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6BFC9-3DD4-0D84-4B75-476A77C938AE}"/>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3400"/>
              <a:t>TEAM 8</a:t>
            </a:r>
          </a:p>
        </p:txBody>
      </p:sp>
      <p:sp>
        <p:nvSpPr>
          <p:cNvPr id="21" name="Rectangle 20">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DBF7BB5F-9E22-E293-6873-2084B96B6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73445" y="2325478"/>
            <a:ext cx="1929782" cy="2207043"/>
          </a:xfrm>
          <a:prstGeom prst="rect">
            <a:avLst/>
          </a:prstGeom>
        </p:spPr>
      </p:pic>
      <p:pic>
        <p:nvPicPr>
          <p:cNvPr id="8" name="Picture 7">
            <a:extLst>
              <a:ext uri="{FF2B5EF4-FFF2-40B4-BE49-F238E27FC236}">
                <a16:creationId xmlns:a16="http://schemas.microsoft.com/office/drawing/2014/main" id="{5588D4D9-2FCD-14AD-267B-4A0D0F417D69}"/>
              </a:ext>
            </a:extLst>
          </p:cNvPr>
          <p:cNvPicPr>
            <a:picLocks noChangeAspect="1"/>
          </p:cNvPicPr>
          <p:nvPr/>
        </p:nvPicPr>
        <p:blipFill>
          <a:blip r:embed="rId4">
            <a:extLst>
              <a:ext uri="{28A0092B-C50C-407E-A947-70E740481C1C}">
                <a14:useLocalDpi xmlns:a14="http://schemas.microsoft.com/office/drawing/2010/main" val="0"/>
              </a:ext>
            </a:extLst>
          </a:blip>
          <a:srcRect l="7218" r="7218"/>
          <a:stretch/>
        </p:blipFill>
        <p:spPr>
          <a:xfrm>
            <a:off x="990600" y="2308780"/>
            <a:ext cx="1921507" cy="2245719"/>
          </a:xfrm>
          <a:prstGeom prst="rect">
            <a:avLst/>
          </a:prstGeom>
        </p:spPr>
      </p:pic>
      <p:pic>
        <p:nvPicPr>
          <p:cNvPr id="10" name="Picture 9">
            <a:extLst>
              <a:ext uri="{FF2B5EF4-FFF2-40B4-BE49-F238E27FC236}">
                <a16:creationId xmlns:a16="http://schemas.microsoft.com/office/drawing/2014/main" id="{7E46A97A-BCA5-09D9-7D02-669533860C78}"/>
              </a:ext>
            </a:extLst>
          </p:cNvPr>
          <p:cNvPicPr>
            <a:picLocks noChangeAspect="1"/>
          </p:cNvPicPr>
          <p:nvPr/>
        </p:nvPicPr>
        <p:blipFill>
          <a:blip r:embed="rId5">
            <a:extLst>
              <a:ext uri="{28A0092B-C50C-407E-A947-70E740481C1C}">
                <a14:useLocalDpi xmlns:a14="http://schemas.microsoft.com/office/drawing/2010/main" val="0"/>
              </a:ext>
            </a:extLst>
          </a:blip>
          <a:srcRect t="4055" b="4055"/>
          <a:stretch/>
        </p:blipFill>
        <p:spPr>
          <a:xfrm>
            <a:off x="3902707" y="2263835"/>
            <a:ext cx="2084529" cy="2345094"/>
          </a:xfrm>
          <a:prstGeom prst="rect">
            <a:avLst/>
          </a:prstGeom>
        </p:spPr>
      </p:pic>
      <p:pic>
        <p:nvPicPr>
          <p:cNvPr id="12" name="Picture 11">
            <a:extLst>
              <a:ext uri="{FF2B5EF4-FFF2-40B4-BE49-F238E27FC236}">
                <a16:creationId xmlns:a16="http://schemas.microsoft.com/office/drawing/2014/main" id="{974F9F94-925F-7492-A5A8-23CC39D2ECDD}"/>
              </a:ext>
            </a:extLst>
          </p:cNvPr>
          <p:cNvPicPr>
            <a:picLocks noChangeAspect="1"/>
          </p:cNvPicPr>
          <p:nvPr/>
        </p:nvPicPr>
        <p:blipFill>
          <a:blip r:embed="rId6">
            <a:extLst>
              <a:ext uri="{28A0092B-C50C-407E-A947-70E740481C1C}">
                <a14:useLocalDpi xmlns:a14="http://schemas.microsoft.com/office/drawing/2010/main" val="0"/>
              </a:ext>
            </a:extLst>
          </a:blip>
          <a:srcRect t="13105" b="13105"/>
          <a:stretch/>
        </p:blipFill>
        <p:spPr>
          <a:xfrm>
            <a:off x="6763475" y="2301234"/>
            <a:ext cx="2014447" cy="2300149"/>
          </a:xfrm>
          <a:prstGeom prst="rect">
            <a:avLst/>
          </a:prstGeom>
        </p:spPr>
      </p:pic>
      <p:graphicFrame>
        <p:nvGraphicFramePr>
          <p:cNvPr id="13" name="Table 12">
            <a:extLst>
              <a:ext uri="{FF2B5EF4-FFF2-40B4-BE49-F238E27FC236}">
                <a16:creationId xmlns:a16="http://schemas.microsoft.com/office/drawing/2014/main" id="{C5B91A12-8770-0732-A5DC-A0046A12DD80}"/>
              </a:ext>
            </a:extLst>
          </p:cNvPr>
          <p:cNvGraphicFramePr>
            <a:graphicFrameLocks noGrp="1"/>
          </p:cNvGraphicFramePr>
          <p:nvPr>
            <p:extLst>
              <p:ext uri="{D42A27DB-BD31-4B8C-83A1-F6EECF244321}">
                <p14:modId xmlns:p14="http://schemas.microsoft.com/office/powerpoint/2010/main" val="3361562050"/>
              </p:ext>
            </p:extLst>
          </p:nvPr>
        </p:nvGraphicFramePr>
        <p:xfrm>
          <a:off x="806756" y="4870045"/>
          <a:ext cx="2268998" cy="1229616"/>
        </p:xfrm>
        <a:graphic>
          <a:graphicData uri="http://schemas.openxmlformats.org/drawingml/2006/table">
            <a:tbl>
              <a:tblPr firstRow="1" bandRow="1">
                <a:tableStyleId>{5C22544A-7EE6-4342-B048-85BDC9FD1C3A}</a:tableStyleId>
              </a:tblPr>
              <a:tblGrid>
                <a:gridCol w="2268998">
                  <a:extLst>
                    <a:ext uri="{9D8B030D-6E8A-4147-A177-3AD203B41FA5}">
                      <a16:colId xmlns:a16="http://schemas.microsoft.com/office/drawing/2014/main" val="25536858"/>
                    </a:ext>
                  </a:extLst>
                </a:gridCol>
              </a:tblGrid>
              <a:tr h="670262">
                <a:tc>
                  <a:txBody>
                    <a:bodyPr/>
                    <a:lstStyle/>
                    <a:p>
                      <a:pPr algn="ctr"/>
                      <a:r>
                        <a:rPr lang="en-US" dirty="0"/>
                        <a:t>Lalitha </a:t>
                      </a:r>
                      <a:r>
                        <a:rPr lang="en-US" dirty="0" err="1"/>
                        <a:t>Sravani</a:t>
                      </a:r>
                      <a:endParaRPr lang="en-US" dirty="0"/>
                    </a:p>
                    <a:p>
                      <a:pPr algn="ctr"/>
                      <a:r>
                        <a:rPr lang="en-US" dirty="0" err="1"/>
                        <a:t>Gannavarapu</a:t>
                      </a:r>
                      <a:endParaRPr lang="en-US" dirty="0"/>
                    </a:p>
                  </a:txBody>
                  <a:tcPr/>
                </a:tc>
                <a:extLst>
                  <a:ext uri="{0D108BD9-81ED-4DB2-BD59-A6C34878D82A}">
                    <a16:rowId xmlns:a16="http://schemas.microsoft.com/office/drawing/2014/main" val="1819111933"/>
                  </a:ext>
                </a:extLst>
              </a:tr>
              <a:tr h="559354">
                <a:tc>
                  <a:txBody>
                    <a:bodyPr/>
                    <a:lstStyle/>
                    <a:p>
                      <a:pPr algn="ctr"/>
                      <a:r>
                        <a:rPr lang="en-IN" dirty="0"/>
                        <a:t>Team Lead</a:t>
                      </a:r>
                      <a:endParaRPr lang="en-US" dirty="0"/>
                    </a:p>
                  </a:txBody>
                  <a:tcPr/>
                </a:tc>
                <a:extLst>
                  <a:ext uri="{0D108BD9-81ED-4DB2-BD59-A6C34878D82A}">
                    <a16:rowId xmlns:a16="http://schemas.microsoft.com/office/drawing/2014/main" val="1581380742"/>
                  </a:ext>
                </a:extLst>
              </a:tr>
            </a:tbl>
          </a:graphicData>
        </a:graphic>
      </p:graphicFrame>
      <p:graphicFrame>
        <p:nvGraphicFramePr>
          <p:cNvPr id="14" name="Table 13">
            <a:extLst>
              <a:ext uri="{FF2B5EF4-FFF2-40B4-BE49-F238E27FC236}">
                <a16:creationId xmlns:a16="http://schemas.microsoft.com/office/drawing/2014/main" id="{4A8FEF0E-1ABF-7D67-ECD8-DFC5B2143987}"/>
              </a:ext>
            </a:extLst>
          </p:cNvPr>
          <p:cNvGraphicFramePr>
            <a:graphicFrameLocks noGrp="1"/>
          </p:cNvGraphicFramePr>
          <p:nvPr>
            <p:extLst>
              <p:ext uri="{D42A27DB-BD31-4B8C-83A1-F6EECF244321}">
                <p14:modId xmlns:p14="http://schemas.microsoft.com/office/powerpoint/2010/main" val="629230525"/>
              </p:ext>
            </p:extLst>
          </p:nvPr>
        </p:nvGraphicFramePr>
        <p:xfrm>
          <a:off x="6636199" y="4862537"/>
          <a:ext cx="2268998" cy="1229616"/>
        </p:xfrm>
        <a:graphic>
          <a:graphicData uri="http://schemas.openxmlformats.org/drawingml/2006/table">
            <a:tbl>
              <a:tblPr firstRow="1" bandRow="1">
                <a:tableStyleId>{5C22544A-7EE6-4342-B048-85BDC9FD1C3A}</a:tableStyleId>
              </a:tblPr>
              <a:tblGrid>
                <a:gridCol w="2268998">
                  <a:extLst>
                    <a:ext uri="{9D8B030D-6E8A-4147-A177-3AD203B41FA5}">
                      <a16:colId xmlns:a16="http://schemas.microsoft.com/office/drawing/2014/main" val="2624520725"/>
                    </a:ext>
                  </a:extLst>
                </a:gridCol>
              </a:tblGrid>
              <a:tr h="541825">
                <a:tc>
                  <a:txBody>
                    <a:bodyPr/>
                    <a:lstStyle/>
                    <a:p>
                      <a:pPr algn="ctr"/>
                      <a:r>
                        <a:rPr lang="en-IN" dirty="0"/>
                        <a:t>Apurva </a:t>
                      </a:r>
                      <a:r>
                        <a:rPr lang="en-IN" dirty="0" err="1"/>
                        <a:t>Ravikar</a:t>
                      </a:r>
                      <a:endParaRPr lang="en-US" dirty="0"/>
                    </a:p>
                  </a:txBody>
                  <a:tcPr/>
                </a:tc>
                <a:extLst>
                  <a:ext uri="{0D108BD9-81ED-4DB2-BD59-A6C34878D82A}">
                    <a16:rowId xmlns:a16="http://schemas.microsoft.com/office/drawing/2014/main" val="724768285"/>
                  </a:ext>
                </a:extLst>
              </a:tr>
              <a:tr h="687791">
                <a:tc>
                  <a:txBody>
                    <a:bodyPr/>
                    <a:lstStyle/>
                    <a:p>
                      <a:pPr algn="ctr"/>
                      <a:r>
                        <a:rPr lang="en-IN" dirty="0"/>
                        <a:t>Storytelling and Data Visualization</a:t>
                      </a:r>
                      <a:endParaRPr lang="en-US" dirty="0"/>
                    </a:p>
                  </a:txBody>
                  <a:tcPr/>
                </a:tc>
                <a:extLst>
                  <a:ext uri="{0D108BD9-81ED-4DB2-BD59-A6C34878D82A}">
                    <a16:rowId xmlns:a16="http://schemas.microsoft.com/office/drawing/2014/main" val="4087980864"/>
                  </a:ext>
                </a:extLst>
              </a:tr>
            </a:tbl>
          </a:graphicData>
        </a:graphic>
      </p:graphicFrame>
      <p:graphicFrame>
        <p:nvGraphicFramePr>
          <p:cNvPr id="15" name="Table 14">
            <a:extLst>
              <a:ext uri="{FF2B5EF4-FFF2-40B4-BE49-F238E27FC236}">
                <a16:creationId xmlns:a16="http://schemas.microsoft.com/office/drawing/2014/main" id="{DA666885-5210-2791-E9D5-93D58653204C}"/>
              </a:ext>
            </a:extLst>
          </p:cNvPr>
          <p:cNvGraphicFramePr>
            <a:graphicFrameLocks noGrp="1"/>
          </p:cNvGraphicFramePr>
          <p:nvPr>
            <p:extLst>
              <p:ext uri="{D42A27DB-BD31-4B8C-83A1-F6EECF244321}">
                <p14:modId xmlns:p14="http://schemas.microsoft.com/office/powerpoint/2010/main" val="35191107"/>
              </p:ext>
            </p:extLst>
          </p:nvPr>
        </p:nvGraphicFramePr>
        <p:xfrm>
          <a:off x="3876779" y="4870045"/>
          <a:ext cx="2219221" cy="1229616"/>
        </p:xfrm>
        <a:graphic>
          <a:graphicData uri="http://schemas.openxmlformats.org/drawingml/2006/table">
            <a:tbl>
              <a:tblPr firstRow="1" bandRow="1">
                <a:tableStyleId>{5C22544A-7EE6-4342-B048-85BDC9FD1C3A}</a:tableStyleId>
              </a:tblPr>
              <a:tblGrid>
                <a:gridCol w="2219221">
                  <a:extLst>
                    <a:ext uri="{9D8B030D-6E8A-4147-A177-3AD203B41FA5}">
                      <a16:colId xmlns:a16="http://schemas.microsoft.com/office/drawing/2014/main" val="2624520725"/>
                    </a:ext>
                  </a:extLst>
                </a:gridCol>
              </a:tblGrid>
              <a:tr h="683864">
                <a:tc>
                  <a:txBody>
                    <a:bodyPr/>
                    <a:lstStyle/>
                    <a:p>
                      <a:pPr algn="ctr"/>
                      <a:r>
                        <a:rPr lang="en-IN" dirty="0"/>
                        <a:t>Bhavana Yelisetti</a:t>
                      </a:r>
                      <a:endParaRPr lang="en-US" dirty="0"/>
                    </a:p>
                  </a:txBody>
                  <a:tcPr/>
                </a:tc>
                <a:extLst>
                  <a:ext uri="{0D108BD9-81ED-4DB2-BD59-A6C34878D82A}">
                    <a16:rowId xmlns:a16="http://schemas.microsoft.com/office/drawing/2014/main" val="724768285"/>
                  </a:ext>
                </a:extLst>
              </a:tr>
              <a:tr h="545752">
                <a:tc>
                  <a:txBody>
                    <a:bodyPr/>
                    <a:lstStyle/>
                    <a:p>
                      <a:pPr algn="ctr"/>
                      <a:r>
                        <a:rPr lang="en-IN" dirty="0"/>
                        <a:t>Data Scientist</a:t>
                      </a:r>
                      <a:endParaRPr lang="en-US" dirty="0"/>
                    </a:p>
                  </a:txBody>
                  <a:tcPr/>
                </a:tc>
                <a:extLst>
                  <a:ext uri="{0D108BD9-81ED-4DB2-BD59-A6C34878D82A}">
                    <a16:rowId xmlns:a16="http://schemas.microsoft.com/office/drawing/2014/main" val="4087980864"/>
                  </a:ext>
                </a:extLst>
              </a:tr>
            </a:tbl>
          </a:graphicData>
        </a:graphic>
      </p:graphicFrame>
      <p:graphicFrame>
        <p:nvGraphicFramePr>
          <p:cNvPr id="16" name="Table 15">
            <a:extLst>
              <a:ext uri="{FF2B5EF4-FFF2-40B4-BE49-F238E27FC236}">
                <a16:creationId xmlns:a16="http://schemas.microsoft.com/office/drawing/2014/main" id="{802B750F-4F49-3BC3-97FF-907AA5E483C5}"/>
              </a:ext>
            </a:extLst>
          </p:cNvPr>
          <p:cNvGraphicFramePr>
            <a:graphicFrameLocks noGrp="1"/>
          </p:cNvGraphicFramePr>
          <p:nvPr>
            <p:extLst>
              <p:ext uri="{D42A27DB-BD31-4B8C-83A1-F6EECF244321}">
                <p14:modId xmlns:p14="http://schemas.microsoft.com/office/powerpoint/2010/main" val="1911903627"/>
              </p:ext>
            </p:extLst>
          </p:nvPr>
        </p:nvGraphicFramePr>
        <p:xfrm>
          <a:off x="9554160" y="4836581"/>
          <a:ext cx="2368353" cy="1281528"/>
        </p:xfrm>
        <a:graphic>
          <a:graphicData uri="http://schemas.openxmlformats.org/drawingml/2006/table">
            <a:tbl>
              <a:tblPr firstRow="1" bandRow="1">
                <a:tableStyleId>{5C22544A-7EE6-4342-B048-85BDC9FD1C3A}</a:tableStyleId>
              </a:tblPr>
              <a:tblGrid>
                <a:gridCol w="2368353">
                  <a:extLst>
                    <a:ext uri="{9D8B030D-6E8A-4147-A177-3AD203B41FA5}">
                      <a16:colId xmlns:a16="http://schemas.microsoft.com/office/drawing/2014/main" val="2624520725"/>
                    </a:ext>
                  </a:extLst>
                </a:gridCol>
              </a:tblGrid>
              <a:tr h="641448">
                <a:tc>
                  <a:txBody>
                    <a:bodyPr/>
                    <a:lstStyle/>
                    <a:p>
                      <a:pPr algn="ctr"/>
                      <a:r>
                        <a:rPr lang="en-IN" dirty="0"/>
                        <a:t>Kavita </a:t>
                      </a:r>
                      <a:r>
                        <a:rPr lang="en-IN" dirty="0" err="1"/>
                        <a:t>Madiraju</a:t>
                      </a:r>
                      <a:endParaRPr lang="en-US" dirty="0"/>
                    </a:p>
                  </a:txBody>
                  <a:tcPr/>
                </a:tc>
                <a:extLst>
                  <a:ext uri="{0D108BD9-81ED-4DB2-BD59-A6C34878D82A}">
                    <a16:rowId xmlns:a16="http://schemas.microsoft.com/office/drawing/2014/main" val="724768285"/>
                  </a:ext>
                </a:extLst>
              </a:tr>
              <a:tr h="502872">
                <a:tc>
                  <a:txBody>
                    <a:bodyPr/>
                    <a:lstStyle/>
                    <a:p>
                      <a:pPr algn="ctr"/>
                      <a:r>
                        <a:rPr lang="en-IN" dirty="0"/>
                        <a:t>Data Collection and Preprocessing</a:t>
                      </a:r>
                      <a:endParaRPr lang="en-US" dirty="0"/>
                    </a:p>
                  </a:txBody>
                  <a:tcPr/>
                </a:tc>
                <a:extLst>
                  <a:ext uri="{0D108BD9-81ED-4DB2-BD59-A6C34878D82A}">
                    <a16:rowId xmlns:a16="http://schemas.microsoft.com/office/drawing/2014/main" val="4087980864"/>
                  </a:ext>
                </a:extLst>
              </a:tr>
            </a:tbl>
          </a:graphicData>
        </a:graphic>
      </p:graphicFrame>
    </p:spTree>
    <p:extLst>
      <p:ext uri="{BB962C8B-B14F-4D97-AF65-F5344CB8AC3E}">
        <p14:creationId xmlns:p14="http://schemas.microsoft.com/office/powerpoint/2010/main" val="308924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A board game">
            <a:extLst>
              <a:ext uri="{FF2B5EF4-FFF2-40B4-BE49-F238E27FC236}">
                <a16:creationId xmlns:a16="http://schemas.microsoft.com/office/drawing/2014/main" id="{80CDC3F7-3011-DEBC-7DE6-F4827BF931C8}"/>
              </a:ext>
            </a:extLst>
          </p:cNvPr>
          <p:cNvPicPr>
            <a:picLocks noChangeAspect="1"/>
          </p:cNvPicPr>
          <p:nvPr/>
        </p:nvPicPr>
        <p:blipFill rotWithShape="1">
          <a:blip r:embed="rId3">
            <a:alphaModFix amt="35000"/>
          </a:blip>
          <a:srcRect t="12349" b="3406"/>
          <a:stretch/>
        </p:blipFill>
        <p:spPr>
          <a:xfrm>
            <a:off x="20" y="2030"/>
            <a:ext cx="12191980" cy="6855970"/>
          </a:xfrm>
          <a:prstGeom prst="rect">
            <a:avLst/>
          </a:prstGeom>
        </p:spPr>
      </p:pic>
      <p:sp>
        <p:nvSpPr>
          <p:cNvPr id="14" name="Rectangle 13">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3B46325-785D-2139-8369-145FF511753A}"/>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3400"/>
              <a:t>INTRODUCTION</a:t>
            </a:r>
          </a:p>
        </p:txBody>
      </p:sp>
      <p:sp>
        <p:nvSpPr>
          <p:cNvPr id="3" name="Content Placeholder 2">
            <a:extLst>
              <a:ext uri="{FF2B5EF4-FFF2-40B4-BE49-F238E27FC236}">
                <a16:creationId xmlns:a16="http://schemas.microsoft.com/office/drawing/2014/main" id="{B5336FFD-1C2B-C24D-3223-CB03559CD528}"/>
              </a:ext>
            </a:extLst>
          </p:cNvPr>
          <p:cNvSpPr>
            <a:spLocks noGrp="1"/>
          </p:cNvSpPr>
          <p:nvPr>
            <p:ph idx="1"/>
          </p:nvPr>
        </p:nvSpPr>
        <p:spPr>
          <a:xfrm>
            <a:off x="913795" y="2096064"/>
            <a:ext cx="10353762" cy="3695136"/>
          </a:xfrm>
        </p:spPr>
        <p:txBody>
          <a:bodyPr vert="horz" lIns="91440" tIns="45720" rIns="91440" bIns="45720" rtlCol="0">
            <a:normAutofit/>
          </a:bodyPr>
          <a:lstStyle/>
          <a:p>
            <a:pPr marL="0"/>
            <a:r>
              <a:rPr lang="en-US" b="0" i="0"/>
              <a:t>In today's ever-changing transportation landscape, accurately predicting train ticket prices is vital for providing efficient and cost-effective travel solutions. The complexity of factors such as demand and varied routes poses challenges for traditional pricing models. A successful prediction model ensures fair pricing for passengers, allowing railway companies to optimize revenue and enhance overall service quality.</a:t>
            </a:r>
            <a:endParaRPr lang="en-US"/>
          </a:p>
        </p:txBody>
      </p:sp>
    </p:spTree>
    <p:extLst>
      <p:ext uri="{BB962C8B-B14F-4D97-AF65-F5344CB8AC3E}">
        <p14:creationId xmlns:p14="http://schemas.microsoft.com/office/powerpoint/2010/main" val="2181669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A ladder in the desert">
            <a:extLst>
              <a:ext uri="{FF2B5EF4-FFF2-40B4-BE49-F238E27FC236}">
                <a16:creationId xmlns:a16="http://schemas.microsoft.com/office/drawing/2014/main" id="{AE7A0588-911B-961E-6034-8602D7C0BC29}"/>
              </a:ext>
            </a:extLst>
          </p:cNvPr>
          <p:cNvPicPr>
            <a:picLocks noChangeAspect="1"/>
          </p:cNvPicPr>
          <p:nvPr/>
        </p:nvPicPr>
        <p:blipFill rotWithShape="1">
          <a:blip r:embed="rId3"/>
          <a:srcRect b="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DAC0B-BCCC-B3C0-BC08-8AB487B0684D}"/>
              </a:ext>
            </a:extLst>
          </p:cNvPr>
          <p:cNvSpPr>
            <a:spLocks noGrp="1"/>
          </p:cNvSpPr>
          <p:nvPr>
            <p:ph type="ctrTitle"/>
          </p:nvPr>
        </p:nvSpPr>
        <p:spPr>
          <a:xfrm>
            <a:off x="1595269" y="1122363"/>
            <a:ext cx="9001462" cy="2387600"/>
          </a:xfrm>
        </p:spPr>
        <p:txBody>
          <a:bodyPr>
            <a:normAutofit/>
          </a:bodyPr>
          <a:lstStyle/>
          <a:p>
            <a:r>
              <a:rPr lang="en-IN" dirty="0"/>
              <a:t>Challenge</a:t>
            </a:r>
            <a:endParaRPr lang="en-US" dirty="0"/>
          </a:p>
        </p:txBody>
      </p:sp>
      <p:sp>
        <p:nvSpPr>
          <p:cNvPr id="3" name="Subtitle 2">
            <a:extLst>
              <a:ext uri="{FF2B5EF4-FFF2-40B4-BE49-F238E27FC236}">
                <a16:creationId xmlns:a16="http://schemas.microsoft.com/office/drawing/2014/main" id="{60F266F3-46BA-0B1A-4A12-01A589622EC6}"/>
              </a:ext>
            </a:extLst>
          </p:cNvPr>
          <p:cNvSpPr>
            <a:spLocks noGrp="1"/>
          </p:cNvSpPr>
          <p:nvPr>
            <p:ph type="subTitle" idx="1"/>
          </p:nvPr>
        </p:nvSpPr>
        <p:spPr>
          <a:xfrm>
            <a:off x="1595269" y="3602038"/>
            <a:ext cx="9001462" cy="1655762"/>
          </a:xfrm>
        </p:spPr>
        <p:txBody>
          <a:bodyPr>
            <a:normAutofit/>
          </a:bodyPr>
          <a:lstStyle/>
          <a:p>
            <a:pPr>
              <a:lnSpc>
                <a:spcPct val="110000"/>
              </a:lnSpc>
            </a:pPr>
            <a:r>
              <a:rPr lang="en-IN" sz="1100"/>
              <a:t>How to predict the price of Train ticket based on certain features?</a:t>
            </a:r>
          </a:p>
          <a:p>
            <a:pPr>
              <a:lnSpc>
                <a:spcPct val="110000"/>
              </a:lnSpc>
            </a:pPr>
            <a:endParaRPr lang="en-IN" sz="1100"/>
          </a:p>
          <a:p>
            <a:pPr>
              <a:lnSpc>
                <a:spcPct val="110000"/>
              </a:lnSpc>
            </a:pPr>
            <a:r>
              <a:rPr lang="en-US" sz="1100" b="0" i="0">
                <a:effectLst/>
                <a:latin typeface="Söhne"/>
              </a:rPr>
              <a:t>Train ticket prices are influenced by a multitude of factors, making them a complex and dynamic pricing challenge. However, with the power of data and machine learning, we aim to create models that provide accurate fare predictions. Challenges in this endeavor include handling the variability in demand, accounting for different travel classes and routes, and adapting to changing market dynamics. As the industry evolves, these models can play a pivotal role in optimizing pricing strategies for the benefit of both consumers and railways</a:t>
            </a:r>
            <a:endParaRPr lang="en-US" sz="1100">
              <a:latin typeface="Century Gothic" panose="020B0502020202020204" pitchFamily="34" charset="0"/>
            </a:endParaRPr>
          </a:p>
        </p:txBody>
      </p:sp>
    </p:spTree>
    <p:extLst>
      <p:ext uri="{BB962C8B-B14F-4D97-AF65-F5344CB8AC3E}">
        <p14:creationId xmlns:p14="http://schemas.microsoft.com/office/powerpoint/2010/main" val="3256949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12" descr="Circular jigsaw puzzle">
            <a:extLst>
              <a:ext uri="{FF2B5EF4-FFF2-40B4-BE49-F238E27FC236}">
                <a16:creationId xmlns:a16="http://schemas.microsoft.com/office/drawing/2014/main" id="{EC6637F4-EDEA-9852-B0E6-0AE56EB579D0}"/>
              </a:ext>
            </a:extLst>
          </p:cNvPr>
          <p:cNvPicPr>
            <a:picLocks noChangeAspect="1"/>
          </p:cNvPicPr>
          <p:nvPr/>
        </p:nvPicPr>
        <p:blipFill rotWithShape="1">
          <a:blip r:embed="rId3">
            <a:alphaModFix amt="35000"/>
            <a:grayscl/>
          </a:blip>
          <a:srcRect t="979" b="14751"/>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00096C97-18AD-5345-94B6-68F4B9B9F2F2}"/>
              </a:ext>
            </a:extLst>
          </p:cNvPr>
          <p:cNvSpPr>
            <a:spLocks noGrp="1"/>
          </p:cNvSpPr>
          <p:nvPr>
            <p:ph type="ctrTitle"/>
          </p:nvPr>
        </p:nvSpPr>
        <p:spPr>
          <a:xfrm>
            <a:off x="1595269" y="1122363"/>
            <a:ext cx="9001462" cy="2387600"/>
          </a:xfrm>
        </p:spPr>
        <p:txBody>
          <a:bodyPr>
            <a:normAutofit/>
          </a:bodyPr>
          <a:lstStyle/>
          <a:p>
            <a:r>
              <a:rPr lang="en-IN" dirty="0"/>
              <a:t>Solution</a:t>
            </a:r>
            <a:endParaRPr lang="en-US" dirty="0"/>
          </a:p>
        </p:txBody>
      </p:sp>
      <p:sp>
        <p:nvSpPr>
          <p:cNvPr id="3" name="Subtitle 2">
            <a:extLst>
              <a:ext uri="{FF2B5EF4-FFF2-40B4-BE49-F238E27FC236}">
                <a16:creationId xmlns:a16="http://schemas.microsoft.com/office/drawing/2014/main" id="{3A94363B-DCA8-30E3-4864-E65005D5EA24}"/>
              </a:ext>
            </a:extLst>
          </p:cNvPr>
          <p:cNvSpPr>
            <a:spLocks noGrp="1"/>
          </p:cNvSpPr>
          <p:nvPr>
            <p:ph type="subTitle" idx="1"/>
          </p:nvPr>
        </p:nvSpPr>
        <p:spPr>
          <a:xfrm>
            <a:off x="1595269" y="3602038"/>
            <a:ext cx="9001462" cy="1655762"/>
          </a:xfrm>
        </p:spPr>
        <p:txBody>
          <a:bodyPr>
            <a:normAutofit/>
          </a:bodyPr>
          <a:lstStyle/>
          <a:p>
            <a:pPr>
              <a:lnSpc>
                <a:spcPct val="110000"/>
              </a:lnSpc>
            </a:pPr>
            <a:r>
              <a:rPr lang="en-US" sz="1500" b="0" i="0">
                <a:effectLst/>
                <a:latin typeface="Century Gothic" panose="020B0502020202020204" pitchFamily="34" charset="0"/>
              </a:rPr>
              <a:t>Data science and machine learning have a wide range of applications across various domains and industries. These technologies have the potential to extract valuable insights, make predictions, and automate tasks, leading to improved decision-making and efficiency. Predicting </a:t>
            </a:r>
            <a:r>
              <a:rPr lang="en-US" sz="1500">
                <a:latin typeface="Century Gothic" panose="020B0502020202020204" pitchFamily="34" charset="0"/>
              </a:rPr>
              <a:t>train</a:t>
            </a:r>
            <a:r>
              <a:rPr lang="en-US" sz="1500" b="0" i="0">
                <a:effectLst/>
                <a:latin typeface="Century Gothic" panose="020B0502020202020204" pitchFamily="34" charset="0"/>
              </a:rPr>
              <a:t> ticket fares is a complex task that involves multiple variables and factors. Data Science and Machine learning techniques can be used to build an effective solution for predicting </a:t>
            </a:r>
            <a:r>
              <a:rPr lang="en-US" sz="1500">
                <a:latin typeface="Century Gothic" panose="020B0502020202020204" pitchFamily="34" charset="0"/>
              </a:rPr>
              <a:t>train</a:t>
            </a:r>
            <a:r>
              <a:rPr lang="en-US" sz="1500" b="0" i="0">
                <a:effectLst/>
                <a:latin typeface="Century Gothic" panose="020B0502020202020204" pitchFamily="34" charset="0"/>
              </a:rPr>
              <a:t> ticket fares. </a:t>
            </a:r>
            <a:endParaRPr lang="en-US" sz="1500">
              <a:latin typeface="Century Gothic" panose="020B0502020202020204" pitchFamily="34" charset="0"/>
            </a:endParaRPr>
          </a:p>
        </p:txBody>
      </p:sp>
    </p:spTree>
    <p:extLst>
      <p:ext uri="{BB962C8B-B14F-4D97-AF65-F5344CB8AC3E}">
        <p14:creationId xmlns:p14="http://schemas.microsoft.com/office/powerpoint/2010/main" val="1083976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48FD-FCBA-CCFC-9F4E-8AF6DD1C0A1D}"/>
              </a:ext>
            </a:extLst>
          </p:cNvPr>
          <p:cNvSpPr>
            <a:spLocks noGrp="1"/>
          </p:cNvSpPr>
          <p:nvPr>
            <p:ph type="ctrTitle"/>
          </p:nvPr>
        </p:nvSpPr>
        <p:spPr>
          <a:xfrm>
            <a:off x="684212" y="318274"/>
            <a:ext cx="8001000" cy="960674"/>
          </a:xfrm>
        </p:spPr>
        <p:txBody>
          <a:bodyPr>
            <a:noAutofit/>
          </a:bodyPr>
          <a:lstStyle/>
          <a:p>
            <a:r>
              <a:rPr lang="en-IN" dirty="0"/>
              <a:t>USER STORY</a:t>
            </a:r>
            <a:endParaRPr lang="en-US" dirty="0"/>
          </a:p>
        </p:txBody>
      </p:sp>
      <p:graphicFrame>
        <p:nvGraphicFramePr>
          <p:cNvPr id="7" name="Table 6">
            <a:extLst>
              <a:ext uri="{FF2B5EF4-FFF2-40B4-BE49-F238E27FC236}">
                <a16:creationId xmlns:a16="http://schemas.microsoft.com/office/drawing/2014/main" id="{A1C060BB-20A5-200E-3591-9E350EDAEDB6}"/>
              </a:ext>
            </a:extLst>
          </p:cNvPr>
          <p:cNvGraphicFramePr>
            <a:graphicFrameLocks noGrp="1"/>
          </p:cNvGraphicFramePr>
          <p:nvPr>
            <p:extLst>
              <p:ext uri="{D42A27DB-BD31-4B8C-83A1-F6EECF244321}">
                <p14:modId xmlns:p14="http://schemas.microsoft.com/office/powerpoint/2010/main" val="3926571852"/>
              </p:ext>
            </p:extLst>
          </p:nvPr>
        </p:nvGraphicFramePr>
        <p:xfrm>
          <a:off x="3889570" y="1525900"/>
          <a:ext cx="1440815" cy="1979486"/>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4166449310"/>
                    </a:ext>
                  </a:extLst>
                </a:gridCol>
              </a:tblGrid>
              <a:tr h="146240">
                <a:tc>
                  <a:txBody>
                    <a:bodyPr/>
                    <a:lstStyle/>
                    <a:p>
                      <a:pPr algn="l">
                        <a:lnSpc>
                          <a:spcPct val="107000"/>
                        </a:lnSpc>
                        <a:spcAft>
                          <a:spcPts val="800"/>
                        </a:spcAft>
                      </a:pPr>
                      <a:r>
                        <a:rPr lang="en-IN" sz="1600" kern="100" dirty="0">
                          <a:effectLst/>
                        </a:rPr>
                        <a:t>User Story</a:t>
                      </a:r>
                      <a:endParaRPr lang="en-US" sz="1600" kern="100" dirty="0">
                        <a:effectLst/>
                      </a:endParaRPr>
                    </a:p>
                    <a:p>
                      <a:pPr algn="l">
                        <a:lnSpc>
                          <a:spcPct val="107000"/>
                        </a:lnSpc>
                        <a:spcAft>
                          <a:spcPts val="800"/>
                        </a:spcAft>
                      </a:pPr>
                      <a:r>
                        <a:rPr lang="en-I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9156030"/>
                  </a:ext>
                </a:extLst>
              </a:tr>
              <a:tr h="0">
                <a:tc>
                  <a:txBody>
                    <a:bodyPr/>
                    <a:lstStyle/>
                    <a:p>
                      <a:pPr algn="l">
                        <a:lnSpc>
                          <a:spcPct val="107000"/>
                        </a:lnSpc>
                        <a:spcAft>
                          <a:spcPts val="800"/>
                        </a:spcAft>
                      </a:pPr>
                      <a:r>
                        <a:rPr lang="en-IN" sz="1200" kern="100" dirty="0">
                          <a:effectLst/>
                        </a:rPr>
                        <a:t>As a User, I should be able to book a train ticket that meets all my requirements</a:t>
                      </a:r>
                      <a:endParaRPr lang="en-US" sz="1200" kern="100" dirty="0">
                        <a:effectLst/>
                      </a:endParaRPr>
                    </a:p>
                    <a:p>
                      <a:pPr algn="l">
                        <a:lnSpc>
                          <a:spcPct val="107000"/>
                        </a:lnSpc>
                        <a:spcAft>
                          <a:spcPts val="800"/>
                        </a:spcAft>
                      </a:pPr>
                      <a:r>
                        <a:rPr lang="en-I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9881418"/>
                  </a:ext>
                </a:extLst>
              </a:tr>
            </a:tbl>
          </a:graphicData>
        </a:graphic>
      </p:graphicFrame>
      <p:graphicFrame>
        <p:nvGraphicFramePr>
          <p:cNvPr id="8" name="Table 7">
            <a:extLst>
              <a:ext uri="{FF2B5EF4-FFF2-40B4-BE49-F238E27FC236}">
                <a16:creationId xmlns:a16="http://schemas.microsoft.com/office/drawing/2014/main" id="{024D9B66-3163-6A49-C490-1A254FB2F6D0}"/>
              </a:ext>
            </a:extLst>
          </p:cNvPr>
          <p:cNvGraphicFramePr>
            <a:graphicFrameLocks noGrp="1"/>
          </p:cNvGraphicFramePr>
          <p:nvPr>
            <p:extLst>
              <p:ext uri="{D42A27DB-BD31-4B8C-83A1-F6EECF244321}">
                <p14:modId xmlns:p14="http://schemas.microsoft.com/office/powerpoint/2010/main" val="426128894"/>
              </p:ext>
            </p:extLst>
          </p:nvPr>
        </p:nvGraphicFramePr>
        <p:xfrm>
          <a:off x="643688" y="2289808"/>
          <a:ext cx="2288209" cy="370840"/>
        </p:xfrm>
        <a:graphic>
          <a:graphicData uri="http://schemas.openxmlformats.org/drawingml/2006/table">
            <a:tbl>
              <a:tblPr firstRow="1" bandRow="1">
                <a:tableStyleId>{5C22544A-7EE6-4342-B048-85BDC9FD1C3A}</a:tableStyleId>
              </a:tblPr>
              <a:tblGrid>
                <a:gridCol w="2288209">
                  <a:extLst>
                    <a:ext uri="{9D8B030D-6E8A-4147-A177-3AD203B41FA5}">
                      <a16:colId xmlns:a16="http://schemas.microsoft.com/office/drawing/2014/main" val="788394042"/>
                    </a:ext>
                  </a:extLst>
                </a:gridCol>
              </a:tblGrid>
              <a:tr h="370840">
                <a:tc>
                  <a:txBody>
                    <a:bodyPr/>
                    <a:lstStyle/>
                    <a:p>
                      <a:r>
                        <a:rPr lang="en-IN" sz="1600" dirty="0"/>
                        <a:t>Business Goal</a:t>
                      </a:r>
                      <a:endParaRPr lang="en-US" sz="1600" dirty="0"/>
                    </a:p>
                  </a:txBody>
                  <a:tcPr/>
                </a:tc>
                <a:extLst>
                  <a:ext uri="{0D108BD9-81ED-4DB2-BD59-A6C34878D82A}">
                    <a16:rowId xmlns:a16="http://schemas.microsoft.com/office/drawing/2014/main" val="266730423"/>
                  </a:ext>
                </a:extLst>
              </a:tr>
            </a:tbl>
          </a:graphicData>
        </a:graphic>
      </p:graphicFrame>
      <p:graphicFrame>
        <p:nvGraphicFramePr>
          <p:cNvPr id="10" name="Table 9">
            <a:extLst>
              <a:ext uri="{FF2B5EF4-FFF2-40B4-BE49-F238E27FC236}">
                <a16:creationId xmlns:a16="http://schemas.microsoft.com/office/drawing/2014/main" id="{9294D5FF-DEEE-5F8D-1D92-70DF9C6E2550}"/>
              </a:ext>
            </a:extLst>
          </p:cNvPr>
          <p:cNvGraphicFramePr>
            <a:graphicFrameLocks noGrp="1"/>
          </p:cNvGraphicFramePr>
          <p:nvPr>
            <p:extLst>
              <p:ext uri="{D42A27DB-BD31-4B8C-83A1-F6EECF244321}">
                <p14:modId xmlns:p14="http://schemas.microsoft.com/office/powerpoint/2010/main" val="3393278581"/>
              </p:ext>
            </p:extLst>
          </p:nvPr>
        </p:nvGraphicFramePr>
        <p:xfrm>
          <a:off x="6828554" y="2219137"/>
          <a:ext cx="1791929" cy="1231851"/>
        </p:xfrm>
        <a:graphic>
          <a:graphicData uri="http://schemas.openxmlformats.org/drawingml/2006/table">
            <a:tbl>
              <a:tblPr firstRow="1" bandRow="1">
                <a:tableStyleId>{5C22544A-7EE6-4342-B048-85BDC9FD1C3A}</a:tableStyleId>
              </a:tblPr>
              <a:tblGrid>
                <a:gridCol w="1791929">
                  <a:extLst>
                    <a:ext uri="{9D8B030D-6E8A-4147-A177-3AD203B41FA5}">
                      <a16:colId xmlns:a16="http://schemas.microsoft.com/office/drawing/2014/main" val="2883040250"/>
                    </a:ext>
                  </a:extLst>
                </a:gridCol>
              </a:tblGrid>
              <a:tr h="551329">
                <a:tc>
                  <a:txBody>
                    <a:bodyPr/>
                    <a:lstStyle/>
                    <a:p>
                      <a:pPr algn="l">
                        <a:lnSpc>
                          <a:spcPct val="107000"/>
                        </a:lnSpc>
                        <a:spcAft>
                          <a:spcPts val="800"/>
                        </a:spcAft>
                      </a:pPr>
                      <a:r>
                        <a:rPr lang="en-IN" sz="1600" kern="100" dirty="0">
                          <a:effectLst/>
                          <a:latin typeface="Century Gothic" panose="020B0502020202020204" pitchFamily="34" charset="0"/>
                          <a:ea typeface="Calibri" panose="020F0502020204030204" pitchFamily="34" charset="0"/>
                          <a:cs typeface="Times New Roman" panose="02020603050405020304" pitchFamily="18" charset="0"/>
                        </a:rPr>
                        <a:t>Main Goal</a:t>
                      </a:r>
                      <a:endParaRPr lang="en-US" sz="1600" kern="100" dirty="0">
                        <a:effectLst/>
                        <a:latin typeface="Century Gothic" panose="020B0502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100" kern="1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11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3657842"/>
                  </a:ext>
                </a:extLst>
              </a:tr>
              <a:tr h="680522">
                <a:tc>
                  <a:txBody>
                    <a:bodyPr/>
                    <a:lstStyle/>
                    <a:p>
                      <a:pPr algn="l">
                        <a:lnSpc>
                          <a:spcPct val="107000"/>
                        </a:lnSpc>
                        <a:spcAft>
                          <a:spcPts val="800"/>
                        </a:spcAf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To suggest a train ticket to the customer</a:t>
                      </a:r>
                      <a:endParaRPr lang="en-US" sz="1200" kern="100" dirty="0">
                        <a:effectLst/>
                        <a:latin typeface="Century Gothic" panose="020B0502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100" kern="1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11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5477059"/>
                  </a:ext>
                </a:extLst>
              </a:tr>
            </a:tbl>
          </a:graphicData>
        </a:graphic>
      </p:graphicFrame>
      <p:graphicFrame>
        <p:nvGraphicFramePr>
          <p:cNvPr id="11" name="Table 10">
            <a:extLst>
              <a:ext uri="{FF2B5EF4-FFF2-40B4-BE49-F238E27FC236}">
                <a16:creationId xmlns:a16="http://schemas.microsoft.com/office/drawing/2014/main" id="{A38686BE-5354-00CB-A65C-B3DF3830C24F}"/>
              </a:ext>
            </a:extLst>
          </p:cNvPr>
          <p:cNvGraphicFramePr>
            <a:graphicFrameLocks noGrp="1"/>
          </p:cNvGraphicFramePr>
          <p:nvPr>
            <p:extLst>
              <p:ext uri="{D42A27DB-BD31-4B8C-83A1-F6EECF244321}">
                <p14:modId xmlns:p14="http://schemas.microsoft.com/office/powerpoint/2010/main" val="3657321181"/>
              </p:ext>
            </p:extLst>
          </p:nvPr>
        </p:nvGraphicFramePr>
        <p:xfrm>
          <a:off x="9444667" y="1881071"/>
          <a:ext cx="1791929" cy="1908874"/>
        </p:xfrm>
        <a:graphic>
          <a:graphicData uri="http://schemas.openxmlformats.org/drawingml/2006/table">
            <a:tbl>
              <a:tblPr firstRow="1" firstCol="1" bandRow="1">
                <a:tableStyleId>{5C22544A-7EE6-4342-B048-85BDC9FD1C3A}</a:tableStyleId>
              </a:tblPr>
              <a:tblGrid>
                <a:gridCol w="1791929">
                  <a:extLst>
                    <a:ext uri="{9D8B030D-6E8A-4147-A177-3AD203B41FA5}">
                      <a16:colId xmlns:a16="http://schemas.microsoft.com/office/drawing/2014/main" val="1238543478"/>
                    </a:ext>
                  </a:extLst>
                </a:gridCol>
              </a:tblGrid>
              <a:tr h="495942">
                <a:tc>
                  <a:txBody>
                    <a:bodyPr/>
                    <a:lstStyle/>
                    <a:p>
                      <a:pPr algn="l">
                        <a:lnSpc>
                          <a:spcPct val="107000"/>
                        </a:lnSpc>
                        <a:spcAft>
                          <a:spcPts val="800"/>
                        </a:spcAft>
                      </a:pPr>
                      <a:r>
                        <a:rPr lang="en-IN" sz="1600" kern="100" dirty="0">
                          <a:effectLst/>
                        </a:rPr>
                        <a:t>Sub Goal</a:t>
                      </a:r>
                      <a:endParaRPr lang="en-US" sz="1600" kern="100" dirty="0">
                        <a:effectLst/>
                      </a:endParaRPr>
                    </a:p>
                    <a:p>
                      <a:pPr algn="l">
                        <a:lnSpc>
                          <a:spcPct val="107000"/>
                        </a:lnSpc>
                        <a:spcAft>
                          <a:spcPts val="800"/>
                        </a:spcAft>
                      </a:pP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2577634"/>
                  </a:ext>
                </a:extLst>
              </a:tr>
              <a:tr h="1230377">
                <a:tc>
                  <a:txBody>
                    <a:bodyPr/>
                    <a:lstStyle/>
                    <a:p>
                      <a:pPr algn="l">
                        <a:lnSpc>
                          <a:spcPct val="107000"/>
                        </a:lnSpc>
                        <a:spcAft>
                          <a:spcPts val="800"/>
                        </a:spcAft>
                      </a:pPr>
                      <a:r>
                        <a:rPr lang="en-IN" sz="1200" b="1" kern="1200" dirty="0">
                          <a:solidFill>
                            <a:schemeClr val="lt1"/>
                          </a:solidFill>
                          <a:effectLst/>
                          <a:latin typeface="+mn-lt"/>
                          <a:ea typeface="+mn-ea"/>
                          <a:cs typeface="+mn-cs"/>
                        </a:rPr>
                        <a:t>take in the specifications of the customer and process them to find the solution that meets all or maximum of the specifications</a:t>
                      </a: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9227777"/>
                  </a:ext>
                </a:extLst>
              </a:tr>
            </a:tbl>
          </a:graphicData>
        </a:graphic>
      </p:graphicFrame>
      <p:pic>
        <p:nvPicPr>
          <p:cNvPr id="12" name="Picture 11" descr="CRISP-DM Methodology For Your First Data Science Project | by Cornellius  Yudha Wijaya | Towards Data Science">
            <a:extLst>
              <a:ext uri="{FF2B5EF4-FFF2-40B4-BE49-F238E27FC236}">
                <a16:creationId xmlns:a16="http://schemas.microsoft.com/office/drawing/2014/main" id="{E9E98809-037B-9DF6-31E5-0EBA2C0113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4744" y="4700724"/>
            <a:ext cx="1800225" cy="1889125"/>
          </a:xfrm>
          <a:prstGeom prst="rect">
            <a:avLst/>
          </a:prstGeom>
          <a:noFill/>
          <a:ln>
            <a:noFill/>
          </a:ln>
        </p:spPr>
      </p:pic>
      <p:graphicFrame>
        <p:nvGraphicFramePr>
          <p:cNvPr id="14" name="Table 13">
            <a:extLst>
              <a:ext uri="{FF2B5EF4-FFF2-40B4-BE49-F238E27FC236}">
                <a16:creationId xmlns:a16="http://schemas.microsoft.com/office/drawing/2014/main" id="{F25447CB-4C5F-375B-7CD7-0880CA9B9AEE}"/>
              </a:ext>
            </a:extLst>
          </p:cNvPr>
          <p:cNvGraphicFramePr>
            <a:graphicFrameLocks noGrp="1"/>
          </p:cNvGraphicFramePr>
          <p:nvPr>
            <p:extLst>
              <p:ext uri="{D42A27DB-BD31-4B8C-83A1-F6EECF244321}">
                <p14:modId xmlns:p14="http://schemas.microsoft.com/office/powerpoint/2010/main" val="2079896342"/>
              </p:ext>
            </p:extLst>
          </p:nvPr>
        </p:nvGraphicFramePr>
        <p:xfrm>
          <a:off x="3373007" y="5208212"/>
          <a:ext cx="1800225" cy="37084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4237045518"/>
                    </a:ext>
                  </a:extLst>
                </a:gridCol>
              </a:tblGrid>
              <a:tr h="370840">
                <a:tc>
                  <a:txBody>
                    <a:bodyPr/>
                    <a:lstStyle/>
                    <a:p>
                      <a:r>
                        <a:rPr lang="en-IN" dirty="0"/>
                        <a:t>Product</a:t>
                      </a:r>
                      <a:endParaRPr lang="en-US" dirty="0"/>
                    </a:p>
                  </a:txBody>
                  <a:tcPr/>
                </a:tc>
                <a:extLst>
                  <a:ext uri="{0D108BD9-81ED-4DB2-BD59-A6C34878D82A}">
                    <a16:rowId xmlns:a16="http://schemas.microsoft.com/office/drawing/2014/main" val="3350652852"/>
                  </a:ext>
                </a:extLst>
              </a:tr>
            </a:tbl>
          </a:graphicData>
        </a:graphic>
      </p:graphicFrame>
      <p:sp>
        <p:nvSpPr>
          <p:cNvPr id="15" name="Arrow: Right 14">
            <a:extLst>
              <a:ext uri="{FF2B5EF4-FFF2-40B4-BE49-F238E27FC236}">
                <a16:creationId xmlns:a16="http://schemas.microsoft.com/office/drawing/2014/main" id="{0FAA3079-3B68-BEDA-260D-0DBF7A4EE3BB}"/>
              </a:ext>
            </a:extLst>
          </p:cNvPr>
          <p:cNvSpPr/>
          <p:nvPr/>
        </p:nvSpPr>
        <p:spPr>
          <a:xfrm>
            <a:off x="3228972" y="2376985"/>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3E518C5B-B8AC-C054-A2BB-52CBE4DFA0C4}"/>
              </a:ext>
            </a:extLst>
          </p:cNvPr>
          <p:cNvSpPr/>
          <p:nvPr/>
        </p:nvSpPr>
        <p:spPr>
          <a:xfrm>
            <a:off x="5847493" y="2469695"/>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7342D41-035B-9768-1263-CCC51B50C92E}"/>
              </a:ext>
            </a:extLst>
          </p:cNvPr>
          <p:cNvSpPr/>
          <p:nvPr/>
        </p:nvSpPr>
        <p:spPr>
          <a:xfrm>
            <a:off x="8776849" y="2562405"/>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2F4F19E2-C8FF-19F4-AEDE-361E1D15FC1B}"/>
              </a:ext>
            </a:extLst>
          </p:cNvPr>
          <p:cNvSpPr/>
          <p:nvPr/>
        </p:nvSpPr>
        <p:spPr>
          <a:xfrm>
            <a:off x="10049083" y="3981582"/>
            <a:ext cx="291548" cy="5002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8B0A36D-7879-3E0D-5C11-997929F72799}"/>
              </a:ext>
            </a:extLst>
          </p:cNvPr>
          <p:cNvSpPr/>
          <p:nvPr/>
        </p:nvSpPr>
        <p:spPr>
          <a:xfrm rot="10800000">
            <a:off x="5847493" y="5141840"/>
            <a:ext cx="2772990" cy="503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F8AE752C-8CB8-CE29-B2B1-BE64359AE330}"/>
              </a:ext>
            </a:extLst>
          </p:cNvPr>
          <p:cNvSpPr/>
          <p:nvPr/>
        </p:nvSpPr>
        <p:spPr>
          <a:xfrm rot="14300125" flipV="1">
            <a:off x="1638687" y="4009396"/>
            <a:ext cx="1640801" cy="496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513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D27E-9BBA-594F-1A87-5B3A1204BA9B}"/>
              </a:ext>
            </a:extLst>
          </p:cNvPr>
          <p:cNvSpPr>
            <a:spLocks noGrp="1"/>
          </p:cNvSpPr>
          <p:nvPr>
            <p:ph type="ctrTitle"/>
          </p:nvPr>
        </p:nvSpPr>
        <p:spPr>
          <a:xfrm>
            <a:off x="684211" y="238540"/>
            <a:ext cx="10222327" cy="927652"/>
          </a:xfrm>
        </p:spPr>
        <p:txBody>
          <a:bodyPr>
            <a:normAutofit fontScale="90000"/>
          </a:bodyPr>
          <a:lstStyle/>
          <a:p>
            <a:r>
              <a:rPr lang="en-IN" sz="3600" dirty="0"/>
              <a:t>GRAPHICAL VIEW OF THE Proposed MODEL</a:t>
            </a:r>
            <a:endParaRPr lang="en-US" sz="3600" dirty="0"/>
          </a:p>
        </p:txBody>
      </p:sp>
      <p:pic>
        <p:nvPicPr>
          <p:cNvPr id="7" name="Picture 6">
            <a:extLst>
              <a:ext uri="{FF2B5EF4-FFF2-40B4-BE49-F238E27FC236}">
                <a16:creationId xmlns:a16="http://schemas.microsoft.com/office/drawing/2014/main" id="{B6CCAC83-6E33-2A66-6A80-1020AADA2283}"/>
              </a:ext>
            </a:extLst>
          </p:cNvPr>
          <p:cNvPicPr>
            <a:picLocks noChangeAspect="1"/>
          </p:cNvPicPr>
          <p:nvPr/>
        </p:nvPicPr>
        <p:blipFill rotWithShape="1">
          <a:blip r:embed="rId2"/>
          <a:srcRect l="25543" t="35742" r="67174" b="45118"/>
          <a:stretch/>
        </p:blipFill>
        <p:spPr>
          <a:xfrm>
            <a:off x="1114000" y="1739518"/>
            <a:ext cx="1082963" cy="1600200"/>
          </a:xfrm>
          <a:prstGeom prst="rect">
            <a:avLst/>
          </a:prstGeom>
        </p:spPr>
      </p:pic>
      <p:pic>
        <p:nvPicPr>
          <p:cNvPr id="10" name="Picture 9">
            <a:extLst>
              <a:ext uri="{FF2B5EF4-FFF2-40B4-BE49-F238E27FC236}">
                <a16:creationId xmlns:a16="http://schemas.microsoft.com/office/drawing/2014/main" id="{16633452-790A-9896-13F4-D865937A9159}"/>
              </a:ext>
            </a:extLst>
          </p:cNvPr>
          <p:cNvPicPr>
            <a:picLocks noChangeAspect="1"/>
          </p:cNvPicPr>
          <p:nvPr/>
        </p:nvPicPr>
        <p:blipFill rotWithShape="1">
          <a:blip r:embed="rId3"/>
          <a:srcRect l="29130" t="36322" r="60761" b="54205"/>
          <a:stretch/>
        </p:blipFill>
        <p:spPr>
          <a:xfrm>
            <a:off x="2419726" y="2206656"/>
            <a:ext cx="1232452" cy="649357"/>
          </a:xfrm>
          <a:prstGeom prst="rect">
            <a:avLst/>
          </a:prstGeom>
        </p:spPr>
      </p:pic>
      <p:pic>
        <p:nvPicPr>
          <p:cNvPr id="12" name="Picture 11">
            <a:extLst>
              <a:ext uri="{FF2B5EF4-FFF2-40B4-BE49-F238E27FC236}">
                <a16:creationId xmlns:a16="http://schemas.microsoft.com/office/drawing/2014/main" id="{483FE3A0-F4A1-D19F-ACDD-3B426CAA8842}"/>
              </a:ext>
            </a:extLst>
          </p:cNvPr>
          <p:cNvPicPr>
            <a:picLocks noChangeAspect="1"/>
          </p:cNvPicPr>
          <p:nvPr/>
        </p:nvPicPr>
        <p:blipFill rotWithShape="1">
          <a:blip r:embed="rId3"/>
          <a:srcRect l="38804" t="32842" r="53044" b="54205"/>
          <a:stretch/>
        </p:blipFill>
        <p:spPr>
          <a:xfrm>
            <a:off x="3844781" y="1989652"/>
            <a:ext cx="1231267" cy="1099932"/>
          </a:xfrm>
          <a:prstGeom prst="rect">
            <a:avLst/>
          </a:prstGeom>
        </p:spPr>
      </p:pic>
      <p:pic>
        <p:nvPicPr>
          <p:cNvPr id="14" name="Picture 13">
            <a:extLst>
              <a:ext uri="{FF2B5EF4-FFF2-40B4-BE49-F238E27FC236}">
                <a16:creationId xmlns:a16="http://schemas.microsoft.com/office/drawing/2014/main" id="{6085F952-4242-E9BF-F64B-E4E22F5FB0F0}"/>
              </a:ext>
            </a:extLst>
          </p:cNvPr>
          <p:cNvPicPr>
            <a:picLocks noChangeAspect="1"/>
          </p:cNvPicPr>
          <p:nvPr/>
        </p:nvPicPr>
        <p:blipFill rotWithShape="1">
          <a:blip r:embed="rId4"/>
          <a:srcRect l="45442" t="34945" r="47276" b="53262"/>
          <a:stretch/>
        </p:blipFill>
        <p:spPr>
          <a:xfrm>
            <a:off x="5336164" y="2122492"/>
            <a:ext cx="887896" cy="808384"/>
          </a:xfrm>
          <a:prstGeom prst="rect">
            <a:avLst/>
          </a:prstGeom>
        </p:spPr>
      </p:pic>
      <p:pic>
        <p:nvPicPr>
          <p:cNvPr id="16" name="Picture 15">
            <a:extLst>
              <a:ext uri="{FF2B5EF4-FFF2-40B4-BE49-F238E27FC236}">
                <a16:creationId xmlns:a16="http://schemas.microsoft.com/office/drawing/2014/main" id="{726CD6DA-4CBD-98D2-CDBA-FE5BFCDAB84C}"/>
              </a:ext>
            </a:extLst>
          </p:cNvPr>
          <p:cNvPicPr>
            <a:picLocks noChangeAspect="1"/>
          </p:cNvPicPr>
          <p:nvPr/>
        </p:nvPicPr>
        <p:blipFill rotWithShape="1">
          <a:blip r:embed="rId5"/>
          <a:srcRect l="51631" t="31489" r="35108" b="54205"/>
          <a:stretch/>
        </p:blipFill>
        <p:spPr>
          <a:xfrm>
            <a:off x="6619593" y="2036353"/>
            <a:ext cx="1616766" cy="980662"/>
          </a:xfrm>
          <a:prstGeom prst="rect">
            <a:avLst/>
          </a:prstGeom>
        </p:spPr>
      </p:pic>
      <p:pic>
        <p:nvPicPr>
          <p:cNvPr id="18" name="Picture 17">
            <a:extLst>
              <a:ext uri="{FF2B5EF4-FFF2-40B4-BE49-F238E27FC236}">
                <a16:creationId xmlns:a16="http://schemas.microsoft.com/office/drawing/2014/main" id="{1A8E3D79-B80A-5148-AD2A-60E64BBB5EEA}"/>
              </a:ext>
            </a:extLst>
          </p:cNvPr>
          <p:cNvPicPr>
            <a:picLocks noChangeAspect="1"/>
          </p:cNvPicPr>
          <p:nvPr/>
        </p:nvPicPr>
        <p:blipFill rotWithShape="1">
          <a:blip r:embed="rId6"/>
          <a:srcRect l="61159" t="38449" r="29562" b="50000"/>
          <a:stretch/>
        </p:blipFill>
        <p:spPr>
          <a:xfrm>
            <a:off x="8623216" y="2113233"/>
            <a:ext cx="1131337" cy="791817"/>
          </a:xfrm>
          <a:prstGeom prst="rect">
            <a:avLst/>
          </a:prstGeom>
        </p:spPr>
      </p:pic>
      <p:pic>
        <p:nvPicPr>
          <p:cNvPr id="20" name="Picture 19">
            <a:extLst>
              <a:ext uri="{FF2B5EF4-FFF2-40B4-BE49-F238E27FC236}">
                <a16:creationId xmlns:a16="http://schemas.microsoft.com/office/drawing/2014/main" id="{63BF0A43-B527-54C3-4F95-EEE01195A40A}"/>
              </a:ext>
            </a:extLst>
          </p:cNvPr>
          <p:cNvPicPr>
            <a:picLocks noChangeAspect="1"/>
          </p:cNvPicPr>
          <p:nvPr/>
        </p:nvPicPr>
        <p:blipFill rotWithShape="1">
          <a:blip r:embed="rId7"/>
          <a:srcRect l="61087" t="54205" r="27608" b="34244"/>
          <a:stretch/>
        </p:blipFill>
        <p:spPr>
          <a:xfrm>
            <a:off x="10087517" y="2081481"/>
            <a:ext cx="1378226" cy="791818"/>
          </a:xfrm>
          <a:prstGeom prst="rect">
            <a:avLst/>
          </a:prstGeom>
        </p:spPr>
      </p:pic>
      <p:pic>
        <p:nvPicPr>
          <p:cNvPr id="22" name="Picture 21">
            <a:extLst>
              <a:ext uri="{FF2B5EF4-FFF2-40B4-BE49-F238E27FC236}">
                <a16:creationId xmlns:a16="http://schemas.microsoft.com/office/drawing/2014/main" id="{AA5EDD0A-3553-177D-77CC-B6766E99F3CA}"/>
              </a:ext>
            </a:extLst>
          </p:cNvPr>
          <p:cNvPicPr>
            <a:picLocks noChangeAspect="1"/>
          </p:cNvPicPr>
          <p:nvPr/>
        </p:nvPicPr>
        <p:blipFill rotWithShape="1">
          <a:blip r:embed="rId8"/>
          <a:srcRect l="39565" t="55660" r="45366" b="36800"/>
          <a:stretch/>
        </p:blipFill>
        <p:spPr>
          <a:xfrm>
            <a:off x="7427976" y="4768687"/>
            <a:ext cx="1837155" cy="516834"/>
          </a:xfrm>
          <a:prstGeom prst="rect">
            <a:avLst/>
          </a:prstGeom>
        </p:spPr>
      </p:pic>
      <p:pic>
        <p:nvPicPr>
          <p:cNvPr id="24" name="Picture 23">
            <a:extLst>
              <a:ext uri="{FF2B5EF4-FFF2-40B4-BE49-F238E27FC236}">
                <a16:creationId xmlns:a16="http://schemas.microsoft.com/office/drawing/2014/main" id="{5E53CFBA-EAC3-8FE7-CBDE-618754F93D19}"/>
              </a:ext>
            </a:extLst>
          </p:cNvPr>
          <p:cNvPicPr>
            <a:picLocks noChangeAspect="1"/>
          </p:cNvPicPr>
          <p:nvPr/>
        </p:nvPicPr>
        <p:blipFill rotWithShape="1">
          <a:blip r:embed="rId9"/>
          <a:srcRect l="26018" t="46568" r="43153" b="11672"/>
          <a:stretch/>
        </p:blipFill>
        <p:spPr>
          <a:xfrm>
            <a:off x="5393671" y="4426030"/>
            <a:ext cx="1578540" cy="1202147"/>
          </a:xfrm>
          <a:prstGeom prst="rect">
            <a:avLst/>
          </a:prstGeom>
        </p:spPr>
      </p:pic>
      <p:pic>
        <p:nvPicPr>
          <p:cNvPr id="26" name="Picture 25">
            <a:extLst>
              <a:ext uri="{FF2B5EF4-FFF2-40B4-BE49-F238E27FC236}">
                <a16:creationId xmlns:a16="http://schemas.microsoft.com/office/drawing/2014/main" id="{AA64B026-51F8-4C92-8310-5D78415791E7}"/>
              </a:ext>
            </a:extLst>
          </p:cNvPr>
          <p:cNvPicPr>
            <a:picLocks noChangeAspect="1"/>
          </p:cNvPicPr>
          <p:nvPr/>
        </p:nvPicPr>
        <p:blipFill rotWithShape="1">
          <a:blip r:embed="rId10"/>
          <a:srcRect l="29170" t="51239" r="45592" b="36568"/>
          <a:stretch/>
        </p:blipFill>
        <p:spPr>
          <a:xfrm>
            <a:off x="4247319" y="5726060"/>
            <a:ext cx="2811913" cy="763883"/>
          </a:xfrm>
          <a:prstGeom prst="rect">
            <a:avLst/>
          </a:prstGeom>
        </p:spPr>
      </p:pic>
      <p:sp>
        <p:nvSpPr>
          <p:cNvPr id="27" name="Arrow: Up 26">
            <a:extLst>
              <a:ext uri="{FF2B5EF4-FFF2-40B4-BE49-F238E27FC236}">
                <a16:creationId xmlns:a16="http://schemas.microsoft.com/office/drawing/2014/main" id="{8E696D6A-63D6-1E23-6C45-44D3AE4B3B62}"/>
              </a:ext>
            </a:extLst>
          </p:cNvPr>
          <p:cNvSpPr/>
          <p:nvPr/>
        </p:nvSpPr>
        <p:spPr>
          <a:xfrm rot="16200000">
            <a:off x="8234801" y="3985604"/>
            <a:ext cx="189142" cy="113133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What is Machine Learning Course| Its Importance and Types-FORE">
            <a:extLst>
              <a:ext uri="{FF2B5EF4-FFF2-40B4-BE49-F238E27FC236}">
                <a16:creationId xmlns:a16="http://schemas.microsoft.com/office/drawing/2014/main" id="{450C0241-E98B-93CD-A662-563536C276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54514" y="4206201"/>
            <a:ext cx="2483430" cy="15198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B227E264-80F9-DC48-89AA-8BED522FE9BB}"/>
              </a:ext>
            </a:extLst>
          </p:cNvPr>
          <p:cNvPicPr>
            <a:picLocks noChangeAspect="1"/>
          </p:cNvPicPr>
          <p:nvPr/>
        </p:nvPicPr>
        <p:blipFill rotWithShape="1">
          <a:blip r:embed="rId12"/>
          <a:srcRect l="25249" t="80531" r="59682" b="13674"/>
          <a:stretch/>
        </p:blipFill>
        <p:spPr>
          <a:xfrm>
            <a:off x="9754553" y="3711092"/>
            <a:ext cx="1837156" cy="397227"/>
          </a:xfrm>
          <a:prstGeom prst="rect">
            <a:avLst/>
          </a:prstGeom>
        </p:spPr>
      </p:pic>
      <p:sp>
        <p:nvSpPr>
          <p:cNvPr id="30" name="Arrow: Down 29">
            <a:extLst>
              <a:ext uri="{FF2B5EF4-FFF2-40B4-BE49-F238E27FC236}">
                <a16:creationId xmlns:a16="http://schemas.microsoft.com/office/drawing/2014/main" id="{B881E37C-1AC7-28F0-1EBD-0FB8F57C6ABB}"/>
              </a:ext>
            </a:extLst>
          </p:cNvPr>
          <p:cNvSpPr/>
          <p:nvPr/>
        </p:nvSpPr>
        <p:spPr>
          <a:xfrm>
            <a:off x="10673131" y="2930876"/>
            <a:ext cx="259816" cy="7721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 30">
            <a:extLst>
              <a:ext uri="{FF2B5EF4-FFF2-40B4-BE49-F238E27FC236}">
                <a16:creationId xmlns:a16="http://schemas.microsoft.com/office/drawing/2014/main" id="{4253FA7C-14F7-8849-9289-3B3928FE05BA}"/>
              </a:ext>
            </a:extLst>
          </p:cNvPr>
          <p:cNvSpPr/>
          <p:nvPr/>
        </p:nvSpPr>
        <p:spPr>
          <a:xfrm>
            <a:off x="3511792" y="5461520"/>
            <a:ext cx="1181455" cy="25474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C6317A69-3507-5F8F-0AF0-76C84490DFB0}"/>
              </a:ext>
            </a:extLst>
          </p:cNvPr>
          <p:cNvPicPr>
            <a:picLocks noChangeAspect="1"/>
          </p:cNvPicPr>
          <p:nvPr/>
        </p:nvPicPr>
        <p:blipFill rotWithShape="1">
          <a:blip r:embed="rId13"/>
          <a:srcRect l="24910" t="76979" r="66427" b="16489"/>
          <a:stretch/>
        </p:blipFill>
        <p:spPr>
          <a:xfrm>
            <a:off x="3336599" y="4812163"/>
            <a:ext cx="1531842" cy="649357"/>
          </a:xfrm>
          <a:prstGeom prst="rect">
            <a:avLst/>
          </a:prstGeom>
        </p:spPr>
      </p:pic>
      <p:pic>
        <p:nvPicPr>
          <p:cNvPr id="40" name="Picture 39">
            <a:extLst>
              <a:ext uri="{FF2B5EF4-FFF2-40B4-BE49-F238E27FC236}">
                <a16:creationId xmlns:a16="http://schemas.microsoft.com/office/drawing/2014/main" id="{916D72FB-E734-CFE5-FF59-3B9E082E6004}"/>
              </a:ext>
            </a:extLst>
          </p:cNvPr>
          <p:cNvPicPr>
            <a:picLocks noChangeAspect="1"/>
          </p:cNvPicPr>
          <p:nvPr/>
        </p:nvPicPr>
        <p:blipFill rotWithShape="1">
          <a:blip r:embed="rId14"/>
          <a:srcRect l="27718" t="34969" r="29273" b="21697"/>
          <a:stretch/>
        </p:blipFill>
        <p:spPr>
          <a:xfrm>
            <a:off x="599248" y="4567583"/>
            <a:ext cx="2122176" cy="1202147"/>
          </a:xfrm>
          <a:prstGeom prst="rect">
            <a:avLst/>
          </a:prstGeom>
        </p:spPr>
      </p:pic>
    </p:spTree>
    <p:extLst>
      <p:ext uri="{BB962C8B-B14F-4D97-AF65-F5344CB8AC3E}">
        <p14:creationId xmlns:p14="http://schemas.microsoft.com/office/powerpoint/2010/main" val="881979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F3A7-C95A-CA11-1BA5-C73DC5DC375A}"/>
              </a:ext>
            </a:extLst>
          </p:cNvPr>
          <p:cNvSpPr>
            <a:spLocks noGrp="1"/>
          </p:cNvSpPr>
          <p:nvPr>
            <p:ph type="ctrTitle"/>
          </p:nvPr>
        </p:nvSpPr>
        <p:spPr>
          <a:xfrm>
            <a:off x="913796" y="4572001"/>
            <a:ext cx="3145284" cy="1737360"/>
          </a:xfrm>
        </p:spPr>
        <p:txBody>
          <a:bodyPr vert="horz" lIns="91440" tIns="45720" rIns="91440" bIns="45720" rtlCol="0" anchor="ctr">
            <a:normAutofit/>
          </a:bodyPr>
          <a:lstStyle/>
          <a:p>
            <a:pPr algn="r"/>
            <a:r>
              <a:rPr lang="en-US" sz="1800"/>
              <a:t>Dataset from Kaggle</a:t>
            </a:r>
            <a:br>
              <a:rPr lang="en-US" sz="1800"/>
            </a:br>
            <a:endParaRPr lang="en-US" sz="1800"/>
          </a:p>
        </p:txBody>
      </p:sp>
      <p:pic>
        <p:nvPicPr>
          <p:cNvPr id="8" name="Picture 7">
            <a:extLst>
              <a:ext uri="{FF2B5EF4-FFF2-40B4-BE49-F238E27FC236}">
                <a16:creationId xmlns:a16="http://schemas.microsoft.com/office/drawing/2014/main" id="{94E3D080-9C9B-5676-0FBE-FDDF58ADFB0E}"/>
              </a:ext>
            </a:extLst>
          </p:cNvPr>
          <p:cNvPicPr>
            <a:picLocks noChangeAspect="1"/>
          </p:cNvPicPr>
          <p:nvPr/>
        </p:nvPicPr>
        <p:blipFill>
          <a:blip r:embed="rId3"/>
          <a:stretch>
            <a:fillRect/>
          </a:stretch>
        </p:blipFill>
        <p:spPr>
          <a:xfrm>
            <a:off x="1458152" y="643466"/>
            <a:ext cx="9265044" cy="3590204"/>
          </a:xfrm>
          <a:prstGeom prst="rect">
            <a:avLst/>
          </a:prstGeom>
          <a:scene3d>
            <a:camera prst="orthographicFront"/>
            <a:lightRig rig="twoPt" dir="t">
              <a:rot lat="0" lon="0" rev="7200000"/>
            </a:lightRig>
          </a:scene3d>
          <a:sp3d>
            <a:bevelT w="25400" h="19050"/>
          </a:sp3d>
        </p:spPr>
      </p:pic>
      <p:sp>
        <p:nvSpPr>
          <p:cNvPr id="3" name="Subtitle 2">
            <a:extLst>
              <a:ext uri="{FF2B5EF4-FFF2-40B4-BE49-F238E27FC236}">
                <a16:creationId xmlns:a16="http://schemas.microsoft.com/office/drawing/2014/main" id="{4FA32E93-0EDA-2116-68EE-2E1F41679156}"/>
              </a:ext>
            </a:extLst>
          </p:cNvPr>
          <p:cNvSpPr>
            <a:spLocks noGrp="1"/>
          </p:cNvSpPr>
          <p:nvPr>
            <p:ph type="subTitle" idx="1"/>
          </p:nvPr>
        </p:nvSpPr>
        <p:spPr>
          <a:xfrm>
            <a:off x="4391460" y="4838699"/>
            <a:ext cx="6886744" cy="1737359"/>
          </a:xfrm>
        </p:spPr>
        <p:txBody>
          <a:bodyPr vert="horz" lIns="91440" tIns="45720" rIns="91440" bIns="45720" rtlCol="0" anchor="ctr">
            <a:normAutofit/>
          </a:bodyPr>
          <a:lstStyle/>
          <a:p>
            <a:pPr indent="-228600" algn="l">
              <a:lnSpc>
                <a:spcPct val="110000"/>
              </a:lnSpc>
              <a:buFont typeface="Arial" panose="020B0604020202020204" pitchFamily="34" charset="0"/>
              <a:buChar char="•"/>
            </a:pPr>
            <a:r>
              <a:rPr lang="en-US" sz="1000" dirty="0">
                <a:hlinkClick r:id="rId4"/>
              </a:rPr>
              <a:t>https://www.kaggle.com/code/umairaslam/train-ticket-price-prediction-project/input</a:t>
            </a:r>
            <a:endParaRPr lang="en-US" sz="1000" dirty="0"/>
          </a:p>
          <a:p>
            <a:pPr indent="-228600" algn="l">
              <a:lnSpc>
                <a:spcPct val="110000"/>
              </a:lnSpc>
              <a:buFont typeface="Arial" panose="020B0604020202020204" pitchFamily="34" charset="0"/>
              <a:buChar char="•"/>
            </a:pPr>
            <a:r>
              <a:rPr lang="en-US" sz="1000" dirty="0"/>
              <a:t>Volume: 215909 samples of data</a:t>
            </a:r>
          </a:p>
          <a:p>
            <a:pPr indent="-228600" algn="l">
              <a:lnSpc>
                <a:spcPct val="110000"/>
              </a:lnSpc>
              <a:buFont typeface="Arial" panose="020B0604020202020204" pitchFamily="34" charset="0"/>
              <a:buChar char="•"/>
            </a:pPr>
            <a:r>
              <a:rPr lang="en-US" sz="1000" dirty="0"/>
              <a:t>Variety: Structured Data</a:t>
            </a:r>
          </a:p>
          <a:p>
            <a:pPr indent="-228600" algn="l">
              <a:lnSpc>
                <a:spcPct val="110000"/>
              </a:lnSpc>
              <a:buFont typeface="Arial" panose="020B0604020202020204" pitchFamily="34" charset="0"/>
              <a:buChar char="•"/>
            </a:pPr>
            <a:r>
              <a:rPr lang="en-US" sz="1000" dirty="0"/>
              <a:t>Velocity: Data generated during the pre covid period</a:t>
            </a:r>
          </a:p>
          <a:p>
            <a:pPr indent="-228600" algn="l">
              <a:lnSpc>
                <a:spcPct val="110000"/>
              </a:lnSpc>
              <a:buFont typeface="Arial" panose="020B0604020202020204" pitchFamily="34" charset="0"/>
              <a:buChar char="•"/>
            </a:pPr>
            <a:r>
              <a:rPr lang="en-US" sz="1000" dirty="0"/>
              <a:t>Veracity: Kaggle is said to be the trusted go to point of information</a:t>
            </a:r>
          </a:p>
          <a:p>
            <a:pPr indent="-228600" algn="l">
              <a:lnSpc>
                <a:spcPct val="110000"/>
              </a:lnSpc>
              <a:buFont typeface="Arial" panose="020B0604020202020204" pitchFamily="34" charset="0"/>
              <a:buChar char="•"/>
            </a:pPr>
            <a:r>
              <a:rPr lang="en-US" sz="1000" dirty="0"/>
              <a:t>Value: Data can be used to estimate domestic train ticket prices in Spain</a:t>
            </a:r>
          </a:p>
          <a:p>
            <a:pPr indent="-228600" algn="l">
              <a:lnSpc>
                <a:spcPct val="110000"/>
              </a:lnSpc>
              <a:buFont typeface="Arial" panose="020B0604020202020204" pitchFamily="34" charset="0"/>
              <a:buChar char="•"/>
            </a:pPr>
            <a:endParaRPr lang="en-US" sz="1000" dirty="0"/>
          </a:p>
          <a:p>
            <a:pPr indent="-228600" algn="l">
              <a:lnSpc>
                <a:spcPct val="110000"/>
              </a:lnSpc>
              <a:buFont typeface="Arial" panose="020B0604020202020204" pitchFamily="34" charset="0"/>
              <a:buChar char="•"/>
            </a:pPr>
            <a:endParaRPr lang="en-US" sz="1000" dirty="0"/>
          </a:p>
          <a:p>
            <a:pPr indent="-228600" algn="l">
              <a:lnSpc>
                <a:spcPct val="110000"/>
              </a:lnSpc>
              <a:buFont typeface="Arial" panose="020B0604020202020204" pitchFamily="34" charset="0"/>
              <a:buChar char="•"/>
            </a:pPr>
            <a:endParaRPr lang="en-US" sz="1000" dirty="0"/>
          </a:p>
        </p:txBody>
      </p:sp>
    </p:spTree>
    <p:extLst>
      <p:ext uri="{BB962C8B-B14F-4D97-AF65-F5344CB8AC3E}">
        <p14:creationId xmlns:p14="http://schemas.microsoft.com/office/powerpoint/2010/main" val="1527789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4B0D42-F46E-DCD7-1441-BFC208C8FB67}"/>
              </a:ext>
            </a:extLst>
          </p:cNvPr>
          <p:cNvPicPr>
            <a:picLocks noChangeAspect="1"/>
          </p:cNvPicPr>
          <p:nvPr/>
        </p:nvPicPr>
        <p:blipFill rotWithShape="1">
          <a:blip r:embed="rId3">
            <a:alphaModFix amt="35000"/>
            <a:grayscl/>
          </a:blip>
          <a:srcRect b="6250"/>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4E6AB49-321F-0C19-D775-79274EC62AC5}"/>
              </a:ext>
            </a:extLst>
          </p:cNvPr>
          <p:cNvSpPr>
            <a:spLocks noGrp="1"/>
          </p:cNvSpPr>
          <p:nvPr>
            <p:ph type="ctrTitle"/>
          </p:nvPr>
        </p:nvSpPr>
        <p:spPr>
          <a:xfrm>
            <a:off x="1595269" y="1122363"/>
            <a:ext cx="9001462" cy="2387600"/>
          </a:xfrm>
        </p:spPr>
        <p:txBody>
          <a:bodyPr vert="horz" lIns="91440" tIns="45720" rIns="91440" bIns="45720" rtlCol="0">
            <a:normAutofit/>
          </a:bodyPr>
          <a:lstStyle/>
          <a:p>
            <a:r>
              <a:rPr lang="en-US"/>
              <a:t>Tools to be used</a:t>
            </a:r>
          </a:p>
        </p:txBody>
      </p:sp>
      <p:sp>
        <p:nvSpPr>
          <p:cNvPr id="3" name="Subtitle 2">
            <a:extLst>
              <a:ext uri="{FF2B5EF4-FFF2-40B4-BE49-F238E27FC236}">
                <a16:creationId xmlns:a16="http://schemas.microsoft.com/office/drawing/2014/main" id="{E936F71C-677A-5408-4DA1-987BA117FDBA}"/>
              </a:ext>
            </a:extLst>
          </p:cNvPr>
          <p:cNvSpPr>
            <a:spLocks noGrp="1"/>
          </p:cNvSpPr>
          <p:nvPr>
            <p:ph type="subTitle" idx="1"/>
          </p:nvPr>
        </p:nvSpPr>
        <p:spPr>
          <a:xfrm>
            <a:off x="1595269" y="3602038"/>
            <a:ext cx="9001462" cy="1655762"/>
          </a:xfrm>
        </p:spPr>
        <p:txBody>
          <a:bodyPr vert="horz" lIns="91440" tIns="45720" rIns="91440" bIns="45720" rtlCol="0">
            <a:normAutofit/>
          </a:bodyPr>
          <a:lstStyle/>
          <a:p>
            <a:pPr marL="342900" indent="-228600">
              <a:lnSpc>
                <a:spcPct val="110000"/>
              </a:lnSpc>
              <a:buFont typeface="Arial" panose="020B0604020202020204" pitchFamily="34" charset="0"/>
              <a:buChar char="•"/>
            </a:pPr>
            <a:r>
              <a:rPr lang="en-US" sz="800"/>
              <a:t>Data is collected from Kaggle and stored in Github account for usage and access to the team (Data Storage).</a:t>
            </a:r>
          </a:p>
          <a:p>
            <a:pPr marL="342900" indent="-228600">
              <a:lnSpc>
                <a:spcPct val="110000"/>
              </a:lnSpc>
              <a:buFont typeface="Arial" panose="020B0604020202020204" pitchFamily="34" charset="0"/>
              <a:buChar char="•"/>
            </a:pPr>
            <a:r>
              <a:rPr lang="en-US" sz="800"/>
              <a:t>Data is then ingested into Jupyter python notebook (Data Ingestion).</a:t>
            </a:r>
          </a:p>
          <a:p>
            <a:pPr marL="342900" indent="-228600">
              <a:lnSpc>
                <a:spcPct val="110000"/>
              </a:lnSpc>
              <a:buFont typeface="Arial" panose="020B0604020202020204" pitchFamily="34" charset="0"/>
              <a:buChar char="•"/>
            </a:pPr>
            <a:r>
              <a:rPr lang="en-US" sz="800"/>
              <a:t>Python libraries such as numpy, matplotlib, sklearn, pandas, seaborn etc are imported for pre-processing and feature extraction on the data (Data Processing).</a:t>
            </a:r>
          </a:p>
          <a:p>
            <a:pPr marL="342900" indent="-228600">
              <a:lnSpc>
                <a:spcPct val="110000"/>
              </a:lnSpc>
              <a:buFont typeface="Arial" panose="020B0604020202020204" pitchFamily="34" charset="0"/>
              <a:buChar char="•"/>
            </a:pPr>
            <a:r>
              <a:rPr lang="en-US" sz="800"/>
              <a:t>Machine Learning models are built using the dataset and are evaluated.</a:t>
            </a:r>
          </a:p>
          <a:p>
            <a:pPr marL="342900" indent="-228600">
              <a:lnSpc>
                <a:spcPct val="110000"/>
              </a:lnSpc>
              <a:buFont typeface="Arial" panose="020B0604020202020204" pitchFamily="34" charset="0"/>
              <a:buChar char="•"/>
            </a:pPr>
            <a:r>
              <a:rPr lang="en-US" sz="800"/>
              <a:t>Model and the dataset are stored in Github and AWS for accessibility to data scientists, analysts and end users (Data Consumption).</a:t>
            </a:r>
          </a:p>
          <a:p>
            <a:pPr marL="342900" indent="-228600">
              <a:lnSpc>
                <a:spcPct val="110000"/>
              </a:lnSpc>
              <a:buFont typeface="Arial" panose="020B0604020202020204" pitchFamily="34" charset="0"/>
              <a:buChar char="•"/>
            </a:pPr>
            <a:r>
              <a:rPr lang="en-US" sz="800"/>
              <a:t>AWS is used to host the end user web application.</a:t>
            </a:r>
          </a:p>
        </p:txBody>
      </p:sp>
    </p:spTree>
    <p:extLst>
      <p:ext uri="{BB962C8B-B14F-4D97-AF65-F5344CB8AC3E}">
        <p14:creationId xmlns:p14="http://schemas.microsoft.com/office/powerpoint/2010/main" val="2430251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2250</TotalTime>
  <Words>669</Words>
  <Application>Microsoft Office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Bookman Old Style</vt:lpstr>
      <vt:lpstr>Calibri</vt:lpstr>
      <vt:lpstr>Century Gothic</vt:lpstr>
      <vt:lpstr>Rockwell</vt:lpstr>
      <vt:lpstr>Söhne</vt:lpstr>
      <vt:lpstr>Damask</vt:lpstr>
      <vt:lpstr>TRAIN TICKET PRICE PREDICTION</vt:lpstr>
      <vt:lpstr>TEAM 8</vt:lpstr>
      <vt:lpstr>INTRODUCTION</vt:lpstr>
      <vt:lpstr>Challenge</vt:lpstr>
      <vt:lpstr>Solution</vt:lpstr>
      <vt:lpstr>USER STORY</vt:lpstr>
      <vt:lpstr>GRAPHICAL VIEW OF THE Proposed MODEL</vt:lpstr>
      <vt:lpstr>Dataset from Kaggle </vt:lpstr>
      <vt:lpstr>Tools to be used</vt:lpstr>
      <vt:lpstr>MODELS TO BE USED</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TICKET FARE PREDICTION</dc:title>
  <dc:creator>Savarapu Lakshmi Sai Kishore - [CB.EN.U4ECE17348]</dc:creator>
  <cp:lastModifiedBy>Yelisetti, Bhavana</cp:lastModifiedBy>
  <cp:revision>8</cp:revision>
  <dcterms:created xsi:type="dcterms:W3CDTF">2023-10-12T18:43:32Z</dcterms:created>
  <dcterms:modified xsi:type="dcterms:W3CDTF">2024-03-04T03:47:41Z</dcterms:modified>
</cp:coreProperties>
</file>